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</p:sldMasterIdLst>
  <p:notesMasterIdLst>
    <p:notesMasterId r:id="rId24"/>
  </p:notesMasterIdLst>
  <p:sldIdLst>
    <p:sldId id="256" r:id="rId2"/>
    <p:sldId id="315" r:id="rId3"/>
    <p:sldId id="316" r:id="rId4"/>
    <p:sldId id="325" r:id="rId5"/>
    <p:sldId id="326" r:id="rId6"/>
    <p:sldId id="327" r:id="rId7"/>
    <p:sldId id="284" r:id="rId8"/>
    <p:sldId id="328" r:id="rId9"/>
    <p:sldId id="345" r:id="rId10"/>
    <p:sldId id="335" r:id="rId11"/>
    <p:sldId id="276" r:id="rId12"/>
    <p:sldId id="320" r:id="rId13"/>
    <p:sldId id="263" r:id="rId14"/>
    <p:sldId id="333" r:id="rId15"/>
    <p:sldId id="277" r:id="rId16"/>
    <p:sldId id="347" r:id="rId17"/>
    <p:sldId id="346" r:id="rId18"/>
    <p:sldId id="330" r:id="rId19"/>
    <p:sldId id="324" r:id="rId20"/>
    <p:sldId id="323" r:id="rId21"/>
    <p:sldId id="274" r:id="rId22"/>
    <p:sldId id="314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E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4F0FF1-9BCB-4F77-A7EB-CB2CC291F9E9}">
  <a:tblStyle styleId="{5D4F0FF1-9BCB-4F77-A7EB-CB2CC291F9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66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ina P" userId="b6ca9d4d880b2687" providerId="LiveId" clId="{3F3928CA-515D-4A97-B16A-D3424558B3A1}"/>
    <pc:docChg chg="undo redo custSel addSld modSld">
      <pc:chgData name="Amina P" userId="b6ca9d4d880b2687" providerId="LiveId" clId="{3F3928CA-515D-4A97-B16A-D3424558B3A1}" dt="2023-05-30T16:00:44.566" v="52" actId="1076"/>
      <pc:docMkLst>
        <pc:docMk/>
      </pc:docMkLst>
      <pc:sldChg chg="modSp mod">
        <pc:chgData name="Amina P" userId="b6ca9d4d880b2687" providerId="LiveId" clId="{3F3928CA-515D-4A97-B16A-D3424558B3A1}" dt="2023-05-30T15:51:19.180" v="3"/>
        <pc:sldMkLst>
          <pc:docMk/>
          <pc:sldMk cId="2896216656" sldId="324"/>
        </pc:sldMkLst>
        <pc:spChg chg="mod">
          <ac:chgData name="Amina P" userId="b6ca9d4d880b2687" providerId="LiveId" clId="{3F3928CA-515D-4A97-B16A-D3424558B3A1}" dt="2023-05-30T15:51:19.180" v="3"/>
          <ac:spMkLst>
            <pc:docMk/>
            <pc:sldMk cId="2896216656" sldId="324"/>
            <ac:spMk id="833" creationId="{00000000-0000-0000-0000-000000000000}"/>
          </ac:spMkLst>
        </pc:spChg>
      </pc:sldChg>
      <pc:sldChg chg="modSp mod">
        <pc:chgData name="Amina P" userId="b6ca9d4d880b2687" providerId="LiveId" clId="{3F3928CA-515D-4A97-B16A-D3424558B3A1}" dt="2023-05-30T16:00:44.566" v="52" actId="1076"/>
        <pc:sldMkLst>
          <pc:docMk/>
          <pc:sldMk cId="2839567709" sldId="334"/>
        </pc:sldMkLst>
        <pc:spChg chg="mod">
          <ac:chgData name="Amina P" userId="b6ca9d4d880b2687" providerId="LiveId" clId="{3F3928CA-515D-4A97-B16A-D3424558B3A1}" dt="2023-05-30T16:00:44.566" v="52" actId="1076"/>
          <ac:spMkLst>
            <pc:docMk/>
            <pc:sldMk cId="2839567709" sldId="334"/>
            <ac:spMk id="14" creationId="{6D25A073-BBED-BADA-5F4A-DB2E9FC8E589}"/>
          </ac:spMkLst>
        </pc:spChg>
      </pc:sldChg>
      <pc:sldChg chg="add">
        <pc:chgData name="Amina P" userId="b6ca9d4d880b2687" providerId="LiveId" clId="{3F3928CA-515D-4A97-B16A-D3424558B3A1}" dt="2023-05-30T15:48:26.787" v="0"/>
        <pc:sldMkLst>
          <pc:docMk/>
          <pc:sldMk cId="2409058182" sldId="348"/>
        </pc:sldMkLst>
      </pc:sldChg>
      <pc:sldChg chg="add">
        <pc:chgData name="Amina P" userId="b6ca9d4d880b2687" providerId="LiveId" clId="{3F3928CA-515D-4A97-B16A-D3424558B3A1}" dt="2023-05-30T15:49:00.184" v="1"/>
        <pc:sldMkLst>
          <pc:docMk/>
          <pc:sldMk cId="3278153876" sldId="349"/>
        </pc:sldMkLst>
      </pc:sldChg>
      <pc:sldChg chg="add">
        <pc:chgData name="Amina P" userId="b6ca9d4d880b2687" providerId="LiveId" clId="{3F3928CA-515D-4A97-B16A-D3424558B3A1}" dt="2023-05-30T15:49:00.184" v="1"/>
        <pc:sldMkLst>
          <pc:docMk/>
          <pc:sldMk cId="2153554329" sldId="350"/>
        </pc:sldMkLst>
      </pc:sldChg>
      <pc:sldChg chg="add">
        <pc:chgData name="Amina P" userId="b6ca9d4d880b2687" providerId="LiveId" clId="{3F3928CA-515D-4A97-B16A-D3424558B3A1}" dt="2023-05-30T15:49:22.451" v="2"/>
        <pc:sldMkLst>
          <pc:docMk/>
          <pc:sldMk cId="3755914254" sldId="351"/>
        </pc:sldMkLst>
      </pc:sldChg>
      <pc:sldChg chg="add">
        <pc:chgData name="Amina P" userId="b6ca9d4d880b2687" providerId="LiveId" clId="{3F3928CA-515D-4A97-B16A-D3424558B3A1}" dt="2023-05-30T15:49:22.451" v="2"/>
        <pc:sldMkLst>
          <pc:docMk/>
          <pc:sldMk cId="1330477850" sldId="352"/>
        </pc:sldMkLst>
      </pc:sldChg>
      <pc:sldChg chg="add">
        <pc:chgData name="Amina P" userId="b6ca9d4d880b2687" providerId="LiveId" clId="{3F3928CA-515D-4A97-B16A-D3424558B3A1}" dt="2023-05-30T15:49:22.451" v="2"/>
        <pc:sldMkLst>
          <pc:docMk/>
          <pc:sldMk cId="1505957001" sldId="353"/>
        </pc:sldMkLst>
      </pc:sldChg>
      <pc:sldChg chg="add">
        <pc:chgData name="Amina P" userId="b6ca9d4d880b2687" providerId="LiveId" clId="{3F3928CA-515D-4A97-B16A-D3424558B3A1}" dt="2023-05-30T15:49:22.451" v="2"/>
        <pc:sldMkLst>
          <pc:docMk/>
          <pc:sldMk cId="2225382370" sldId="354"/>
        </pc:sldMkLst>
      </pc:sldChg>
      <pc:sldChg chg="addSp delSp modSp add mod">
        <pc:chgData name="Amina P" userId="b6ca9d4d880b2687" providerId="LiveId" clId="{3F3928CA-515D-4A97-B16A-D3424558B3A1}" dt="2023-05-30T15:56:52.800" v="31" actId="1076"/>
        <pc:sldMkLst>
          <pc:docMk/>
          <pc:sldMk cId="884818011" sldId="355"/>
        </pc:sldMkLst>
        <pc:spChg chg="del">
          <ac:chgData name="Amina P" userId="b6ca9d4d880b2687" providerId="LiveId" clId="{3F3928CA-515D-4A97-B16A-D3424558B3A1}" dt="2023-05-30T15:55:01.082" v="7" actId="478"/>
          <ac:spMkLst>
            <pc:docMk/>
            <pc:sldMk cId="884818011" sldId="355"/>
            <ac:spMk id="14" creationId="{4904D123-A932-376E-7D17-5BD66EB7BFBB}"/>
          </ac:spMkLst>
        </pc:spChg>
        <pc:spChg chg="del">
          <ac:chgData name="Amina P" userId="b6ca9d4d880b2687" providerId="LiveId" clId="{3F3928CA-515D-4A97-B16A-D3424558B3A1}" dt="2023-05-30T15:54:56.367" v="5" actId="478"/>
          <ac:spMkLst>
            <pc:docMk/>
            <pc:sldMk cId="884818011" sldId="355"/>
            <ac:spMk id="15" creationId="{D6A88949-C698-D192-D4CE-A99D3465E4A7}"/>
          </ac:spMkLst>
        </pc:spChg>
        <pc:spChg chg="del">
          <ac:chgData name="Amina P" userId="b6ca9d4d880b2687" providerId="LiveId" clId="{3F3928CA-515D-4A97-B16A-D3424558B3A1}" dt="2023-05-30T15:54:56.367" v="5" actId="478"/>
          <ac:spMkLst>
            <pc:docMk/>
            <pc:sldMk cId="884818011" sldId="355"/>
            <ac:spMk id="17" creationId="{5D263173-690A-DC1E-FB4F-0F0A1B519EE7}"/>
          </ac:spMkLst>
        </pc:spChg>
        <pc:spChg chg="del">
          <ac:chgData name="Amina P" userId="b6ca9d4d880b2687" providerId="LiveId" clId="{3F3928CA-515D-4A97-B16A-D3424558B3A1}" dt="2023-05-30T15:54:58.163" v="6" actId="478"/>
          <ac:spMkLst>
            <pc:docMk/>
            <pc:sldMk cId="884818011" sldId="355"/>
            <ac:spMk id="18" creationId="{5C20011F-5156-25C4-89C1-8DA168BC89C1}"/>
          </ac:spMkLst>
        </pc:spChg>
        <pc:spChg chg="del">
          <ac:chgData name="Amina P" userId="b6ca9d4d880b2687" providerId="LiveId" clId="{3F3928CA-515D-4A97-B16A-D3424558B3A1}" dt="2023-05-30T15:54:58.163" v="6" actId="478"/>
          <ac:spMkLst>
            <pc:docMk/>
            <pc:sldMk cId="884818011" sldId="355"/>
            <ac:spMk id="19" creationId="{21DB8588-CC0D-A99B-1D65-B27097A2806D}"/>
          </ac:spMkLst>
        </pc:spChg>
        <pc:spChg chg="del">
          <ac:chgData name="Amina P" userId="b6ca9d4d880b2687" providerId="LiveId" clId="{3F3928CA-515D-4A97-B16A-D3424558B3A1}" dt="2023-05-30T15:54:56.367" v="5" actId="478"/>
          <ac:spMkLst>
            <pc:docMk/>
            <pc:sldMk cId="884818011" sldId="355"/>
            <ac:spMk id="20" creationId="{1ED17D99-C563-A11C-9AD5-A3549B2616AD}"/>
          </ac:spMkLst>
        </pc:spChg>
        <pc:spChg chg="del">
          <ac:chgData name="Amina P" userId="b6ca9d4d880b2687" providerId="LiveId" clId="{3F3928CA-515D-4A97-B16A-D3424558B3A1}" dt="2023-05-30T15:54:56.367" v="5" actId="478"/>
          <ac:spMkLst>
            <pc:docMk/>
            <pc:sldMk cId="884818011" sldId="355"/>
            <ac:spMk id="21" creationId="{36F25A7E-B787-C47D-9C23-9A2D65E12DFF}"/>
          </ac:spMkLst>
        </pc:spChg>
        <pc:spChg chg="del">
          <ac:chgData name="Amina P" userId="b6ca9d4d880b2687" providerId="LiveId" clId="{3F3928CA-515D-4A97-B16A-D3424558B3A1}" dt="2023-05-30T15:54:58.163" v="6" actId="478"/>
          <ac:spMkLst>
            <pc:docMk/>
            <pc:sldMk cId="884818011" sldId="355"/>
            <ac:spMk id="23" creationId="{02522568-49C2-BB40-6491-19BDB3D47A11}"/>
          </ac:spMkLst>
        </pc:spChg>
        <pc:spChg chg="del">
          <ac:chgData name="Amina P" userId="b6ca9d4d880b2687" providerId="LiveId" clId="{3F3928CA-515D-4A97-B16A-D3424558B3A1}" dt="2023-05-30T15:54:56.367" v="5" actId="478"/>
          <ac:spMkLst>
            <pc:docMk/>
            <pc:sldMk cId="884818011" sldId="355"/>
            <ac:spMk id="24" creationId="{53E8A4F8-20EB-D315-9213-3E3F6CA64102}"/>
          </ac:spMkLst>
        </pc:spChg>
        <pc:spChg chg="del">
          <ac:chgData name="Amina P" userId="b6ca9d4d880b2687" providerId="LiveId" clId="{3F3928CA-515D-4A97-B16A-D3424558B3A1}" dt="2023-05-30T15:54:56.367" v="5" actId="478"/>
          <ac:spMkLst>
            <pc:docMk/>
            <pc:sldMk cId="884818011" sldId="355"/>
            <ac:spMk id="25" creationId="{71B8B4D8-23FF-57B4-1C6F-DBF3285287CF}"/>
          </ac:spMkLst>
        </pc:spChg>
        <pc:spChg chg="del">
          <ac:chgData name="Amina P" userId="b6ca9d4d880b2687" providerId="LiveId" clId="{3F3928CA-515D-4A97-B16A-D3424558B3A1}" dt="2023-05-30T15:54:58.163" v="6" actId="478"/>
          <ac:spMkLst>
            <pc:docMk/>
            <pc:sldMk cId="884818011" sldId="355"/>
            <ac:spMk id="26" creationId="{1B1AD70C-2A21-3864-24ED-600DE63C138A}"/>
          </ac:spMkLst>
        </pc:spChg>
        <pc:spChg chg="del">
          <ac:chgData name="Amina P" userId="b6ca9d4d880b2687" providerId="LiveId" clId="{3F3928CA-515D-4A97-B16A-D3424558B3A1}" dt="2023-05-30T15:54:58.163" v="6" actId="478"/>
          <ac:spMkLst>
            <pc:docMk/>
            <pc:sldMk cId="884818011" sldId="355"/>
            <ac:spMk id="27" creationId="{2E60CD3F-9003-D4B4-C826-D23D1F3DBCF4}"/>
          </ac:spMkLst>
        </pc:spChg>
        <pc:spChg chg="del">
          <ac:chgData name="Amina P" userId="b6ca9d4d880b2687" providerId="LiveId" clId="{3F3928CA-515D-4A97-B16A-D3424558B3A1}" dt="2023-05-30T15:54:58.163" v="6" actId="478"/>
          <ac:spMkLst>
            <pc:docMk/>
            <pc:sldMk cId="884818011" sldId="355"/>
            <ac:spMk id="28" creationId="{1D575DEE-ABD1-BCC8-353F-61A61E6A8E6C}"/>
          </ac:spMkLst>
        </pc:spChg>
        <pc:spChg chg="del">
          <ac:chgData name="Amina P" userId="b6ca9d4d880b2687" providerId="LiveId" clId="{3F3928CA-515D-4A97-B16A-D3424558B3A1}" dt="2023-05-30T15:54:58.163" v="6" actId="478"/>
          <ac:spMkLst>
            <pc:docMk/>
            <pc:sldMk cId="884818011" sldId="355"/>
            <ac:spMk id="29" creationId="{DDEAF927-2A80-72E8-3366-438B7A7B4DA5}"/>
          </ac:spMkLst>
        </pc:spChg>
        <pc:spChg chg="add mod">
          <ac:chgData name="Amina P" userId="b6ca9d4d880b2687" providerId="LiveId" clId="{3F3928CA-515D-4A97-B16A-D3424558B3A1}" dt="2023-05-30T15:56:52.800" v="31" actId="1076"/>
          <ac:spMkLst>
            <pc:docMk/>
            <pc:sldMk cId="884818011" sldId="355"/>
            <ac:spMk id="30" creationId="{EBC5DE15-277D-4FA1-B094-2E9E832F7DCA}"/>
          </ac:spMkLst>
        </pc:spChg>
        <pc:picChg chg="add mod">
          <ac:chgData name="Amina P" userId="b6ca9d4d880b2687" providerId="LiveId" clId="{3F3928CA-515D-4A97-B16A-D3424558B3A1}" dt="2023-05-30T15:56:20.524" v="25" actId="1076"/>
          <ac:picMkLst>
            <pc:docMk/>
            <pc:sldMk cId="884818011" sldId="355"/>
            <ac:picMk id="22" creationId="{9CDAF7CD-4848-4F6F-A01A-6E66BF8902FA}"/>
          </ac:picMkLst>
        </pc:picChg>
        <pc:picChg chg="del">
          <ac:chgData name="Amina P" userId="b6ca9d4d880b2687" providerId="LiveId" clId="{3F3928CA-515D-4A97-B16A-D3424558B3A1}" dt="2023-05-30T15:55:02.627" v="8" actId="478"/>
          <ac:picMkLst>
            <pc:docMk/>
            <pc:sldMk cId="884818011" sldId="355"/>
            <ac:picMk id="652" creationId="{00000000-0000-0000-0000-000000000000}"/>
          </ac:picMkLst>
        </pc:picChg>
        <pc:picChg chg="del">
          <ac:chgData name="Amina P" userId="b6ca9d4d880b2687" providerId="LiveId" clId="{3F3928CA-515D-4A97-B16A-D3424558B3A1}" dt="2023-05-30T15:55:03.472" v="9" actId="478"/>
          <ac:picMkLst>
            <pc:docMk/>
            <pc:sldMk cId="884818011" sldId="355"/>
            <ac:picMk id="653" creationId="{00000000-0000-0000-0000-000000000000}"/>
          </ac:picMkLst>
        </pc:picChg>
      </pc:sldChg>
    </pc:docChg>
  </pc:docChgLst>
</pc:chgInfo>
</file>

<file path=ppt/media/image1.gif>
</file>

<file path=ppt/media/image10.gif>
</file>

<file path=ppt/media/image11.png>
</file>

<file path=ppt/media/image12.png>
</file>

<file path=ppt/media/image13.png>
</file>

<file path=ppt/media/image14.jpg>
</file>

<file path=ppt/media/image15.png>
</file>

<file path=ppt/media/image2.gif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68899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d313864b49_1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d313864b49_1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2237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d313864b49_1_1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d313864b49_1_1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d313864b49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d313864b49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789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d313864b49_1_2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d313864b49_1_2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91171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d313864b49_1_4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d313864b49_1_4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8565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d313864b49_1_2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d313864b49_1_2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0683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8752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d313741446_0_1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d313741446_0_1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81423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d313864b49_1_5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d313864b49_1_5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054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9730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d313741446_0_1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d313741446_0_1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5399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d313741446_0_1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d313741446_0_1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288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4910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d3137414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d3137414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d313864b49_1_4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d313864b49_1_4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78302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d313864b49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d313864b49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401375" y="3695341"/>
            <a:ext cx="2756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861625" y="-1200726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11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44" name="Google Shape;144;p2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subTitle" idx="1"/>
          </p:nvPr>
        </p:nvSpPr>
        <p:spPr>
          <a:xfrm>
            <a:off x="720000" y="2519225"/>
            <a:ext cx="3419100" cy="9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35"/>
          <p:cNvSpPr txBox="1">
            <a:spLocks noGrp="1"/>
          </p:cNvSpPr>
          <p:nvPr>
            <p:ph type="title"/>
          </p:nvPr>
        </p:nvSpPr>
        <p:spPr>
          <a:xfrm>
            <a:off x="719988" y="1670018"/>
            <a:ext cx="295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35"/>
          <p:cNvSpPr/>
          <p:nvPr/>
        </p:nvSpPr>
        <p:spPr>
          <a:xfrm>
            <a:off x="198502" y="-1519601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35"/>
          <p:cNvSpPr/>
          <p:nvPr/>
        </p:nvSpPr>
        <p:spPr>
          <a:xfrm>
            <a:off x="7116803" y="4563944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_1_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>
            <a:spLocks noGrp="1"/>
          </p:cNvSpPr>
          <p:nvPr>
            <p:ph type="subTitle" idx="1"/>
          </p:nvPr>
        </p:nvSpPr>
        <p:spPr>
          <a:xfrm>
            <a:off x="1774350" y="1624138"/>
            <a:ext cx="5595300" cy="27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subTitle" idx="2"/>
          </p:nvPr>
        </p:nvSpPr>
        <p:spPr>
          <a:xfrm>
            <a:off x="1774350" y="2835563"/>
            <a:ext cx="5595300" cy="27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6"/>
          <p:cNvSpPr txBox="1">
            <a:spLocks noGrp="1"/>
          </p:cNvSpPr>
          <p:nvPr>
            <p:ph type="subTitle" idx="3"/>
          </p:nvPr>
        </p:nvSpPr>
        <p:spPr>
          <a:xfrm>
            <a:off x="1774350" y="4046988"/>
            <a:ext cx="5595300" cy="27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6"/>
          <p:cNvSpPr txBox="1">
            <a:spLocks noGrp="1"/>
          </p:cNvSpPr>
          <p:nvPr>
            <p:ph type="title" hasCustomPrompt="1"/>
          </p:nvPr>
        </p:nvSpPr>
        <p:spPr>
          <a:xfrm>
            <a:off x="984750" y="820213"/>
            <a:ext cx="717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0" name="Google Shape;200;p36"/>
          <p:cNvSpPr txBox="1">
            <a:spLocks noGrp="1"/>
          </p:cNvSpPr>
          <p:nvPr>
            <p:ph type="title" idx="4" hasCustomPrompt="1"/>
          </p:nvPr>
        </p:nvSpPr>
        <p:spPr>
          <a:xfrm>
            <a:off x="984750" y="2031556"/>
            <a:ext cx="717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1" name="Google Shape;201;p36"/>
          <p:cNvSpPr txBox="1">
            <a:spLocks noGrp="1"/>
          </p:cNvSpPr>
          <p:nvPr>
            <p:ph type="title" idx="5" hasCustomPrompt="1"/>
          </p:nvPr>
        </p:nvSpPr>
        <p:spPr>
          <a:xfrm>
            <a:off x="984750" y="3242900"/>
            <a:ext cx="717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cxnSp>
        <p:nvCxnSpPr>
          <p:cNvPr id="202" name="Google Shape;202;p3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36"/>
          <p:cNvSpPr/>
          <p:nvPr/>
        </p:nvSpPr>
        <p:spPr>
          <a:xfrm>
            <a:off x="-587965" y="-1342926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" name="Google Shape;204;p36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Google Shape;205;p36"/>
          <p:cNvSpPr/>
          <p:nvPr/>
        </p:nvSpPr>
        <p:spPr>
          <a:xfrm>
            <a:off x="7811815" y="41710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xfrm>
            <a:off x="1797696" y="840599"/>
            <a:ext cx="55485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08" name="Google Shape;208;p37"/>
          <p:cNvSpPr txBox="1"/>
          <p:nvPr/>
        </p:nvSpPr>
        <p:spPr>
          <a:xfrm>
            <a:off x="1684975" y="3508775"/>
            <a:ext cx="5774100" cy="4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 and illustrations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endParaRPr sz="1100" b="1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09" name="Google Shape;209;p37"/>
          <p:cNvSpPr txBox="1">
            <a:spLocks noGrp="1"/>
          </p:cNvSpPr>
          <p:nvPr>
            <p:ph type="subTitle" idx="1"/>
          </p:nvPr>
        </p:nvSpPr>
        <p:spPr>
          <a:xfrm>
            <a:off x="840025" y="1881475"/>
            <a:ext cx="74640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7"/>
          <p:cNvSpPr/>
          <p:nvPr/>
        </p:nvSpPr>
        <p:spPr>
          <a:xfrm>
            <a:off x="-1139515" y="15132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7"/>
          <p:cNvSpPr/>
          <p:nvPr/>
        </p:nvSpPr>
        <p:spPr>
          <a:xfrm>
            <a:off x="8407909" y="15132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2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/>
          <p:nvPr/>
        </p:nvSpPr>
        <p:spPr>
          <a:xfrm>
            <a:off x="-617962" y="43267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8"/>
          <p:cNvGrpSpPr/>
          <p:nvPr/>
        </p:nvGrpSpPr>
        <p:grpSpPr>
          <a:xfrm rot="10800000">
            <a:off x="2574011" y="4162663"/>
            <a:ext cx="3995951" cy="564600"/>
            <a:chOff x="1524913" y="922950"/>
            <a:chExt cx="6094175" cy="564600"/>
          </a:xfrm>
        </p:grpSpPr>
        <p:cxnSp>
          <p:nvCxnSpPr>
            <p:cNvPr id="215" name="Google Shape;215;p38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6" name="Google Shape;216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17" name="Google Shape;217;p38"/>
          <p:cNvGrpSpPr/>
          <p:nvPr/>
        </p:nvGrpSpPr>
        <p:grpSpPr>
          <a:xfrm>
            <a:off x="2574011" y="762913"/>
            <a:ext cx="3995951" cy="564600"/>
            <a:chOff x="1524913" y="922950"/>
            <a:chExt cx="6094175" cy="564600"/>
          </a:xfrm>
        </p:grpSpPr>
        <p:cxnSp>
          <p:nvCxnSpPr>
            <p:cNvPr id="218" name="Google Shape;218;p38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9" name="Google Shape;219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0" name="Google Shape;220;p38"/>
          <p:cNvSpPr/>
          <p:nvPr/>
        </p:nvSpPr>
        <p:spPr>
          <a:xfrm>
            <a:off x="7988313" y="-1162501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2"/>
          <p:cNvSpPr txBox="1">
            <a:spLocks noGrp="1"/>
          </p:cNvSpPr>
          <p:nvPr>
            <p:ph type="title" idx="2"/>
          </p:nvPr>
        </p:nvSpPr>
        <p:spPr>
          <a:xfrm>
            <a:off x="2334825" y="1533138"/>
            <a:ext cx="187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3" name="Google Shape;163;p32"/>
          <p:cNvSpPr txBox="1">
            <a:spLocks noGrp="1"/>
          </p:cNvSpPr>
          <p:nvPr>
            <p:ph type="subTitle" idx="1"/>
          </p:nvPr>
        </p:nvSpPr>
        <p:spPr>
          <a:xfrm>
            <a:off x="2334825" y="2026850"/>
            <a:ext cx="207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32"/>
          <p:cNvSpPr txBox="1">
            <a:spLocks noGrp="1"/>
          </p:cNvSpPr>
          <p:nvPr>
            <p:ph type="title" idx="3"/>
          </p:nvPr>
        </p:nvSpPr>
        <p:spPr>
          <a:xfrm>
            <a:off x="5900425" y="1533138"/>
            <a:ext cx="187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5" name="Google Shape;165;p32"/>
          <p:cNvSpPr txBox="1">
            <a:spLocks noGrp="1"/>
          </p:cNvSpPr>
          <p:nvPr>
            <p:ph type="subTitle" idx="4"/>
          </p:nvPr>
        </p:nvSpPr>
        <p:spPr>
          <a:xfrm>
            <a:off x="5900475" y="2026850"/>
            <a:ext cx="207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2"/>
          <p:cNvSpPr txBox="1">
            <a:spLocks noGrp="1"/>
          </p:cNvSpPr>
          <p:nvPr>
            <p:ph type="title" idx="5"/>
          </p:nvPr>
        </p:nvSpPr>
        <p:spPr>
          <a:xfrm>
            <a:off x="2334825" y="2966538"/>
            <a:ext cx="187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subTitle" idx="6"/>
          </p:nvPr>
        </p:nvSpPr>
        <p:spPr>
          <a:xfrm>
            <a:off x="2334825" y="3460250"/>
            <a:ext cx="207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title" idx="7"/>
          </p:nvPr>
        </p:nvSpPr>
        <p:spPr>
          <a:xfrm>
            <a:off x="5900425" y="2966538"/>
            <a:ext cx="187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subTitle" idx="8"/>
          </p:nvPr>
        </p:nvSpPr>
        <p:spPr>
          <a:xfrm>
            <a:off x="5900475" y="3460250"/>
            <a:ext cx="207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2"/>
          <p:cNvSpPr/>
          <p:nvPr/>
        </p:nvSpPr>
        <p:spPr>
          <a:xfrm>
            <a:off x="-471590" y="-1385076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2"/>
          <p:cNvSpPr/>
          <p:nvPr/>
        </p:nvSpPr>
        <p:spPr>
          <a:xfrm>
            <a:off x="7874509" y="44850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5244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title" idx="2"/>
          </p:nvPr>
        </p:nvSpPr>
        <p:spPr>
          <a:xfrm>
            <a:off x="1194250" y="3052601"/>
            <a:ext cx="20886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subTitle" idx="1"/>
          </p:nvPr>
        </p:nvSpPr>
        <p:spPr>
          <a:xfrm>
            <a:off x="1079200" y="3458663"/>
            <a:ext cx="23187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title" idx="3"/>
          </p:nvPr>
        </p:nvSpPr>
        <p:spPr>
          <a:xfrm>
            <a:off x="3518499" y="3052601"/>
            <a:ext cx="20886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subTitle" idx="4"/>
          </p:nvPr>
        </p:nvSpPr>
        <p:spPr>
          <a:xfrm>
            <a:off x="3403449" y="3458663"/>
            <a:ext cx="23187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title" idx="5"/>
          </p:nvPr>
        </p:nvSpPr>
        <p:spPr>
          <a:xfrm>
            <a:off x="5861150" y="3052601"/>
            <a:ext cx="20886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9" name="Google Shape;179;p33"/>
          <p:cNvSpPr txBox="1">
            <a:spLocks noGrp="1"/>
          </p:cNvSpPr>
          <p:nvPr>
            <p:ph type="subTitle" idx="6"/>
          </p:nvPr>
        </p:nvSpPr>
        <p:spPr>
          <a:xfrm>
            <a:off x="5746100" y="3458663"/>
            <a:ext cx="23187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33"/>
          <p:cNvSpPr/>
          <p:nvPr/>
        </p:nvSpPr>
        <p:spPr>
          <a:xfrm>
            <a:off x="-1028775" y="2671469"/>
            <a:ext cx="1701372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3"/>
          <p:cNvSpPr/>
          <p:nvPr/>
        </p:nvSpPr>
        <p:spPr>
          <a:xfrm>
            <a:off x="8456830" y="355275"/>
            <a:ext cx="1701372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13233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title"/>
          </p:nvPr>
        </p:nvSpPr>
        <p:spPr>
          <a:xfrm>
            <a:off x="1217588" y="1862925"/>
            <a:ext cx="270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4"/>
          <p:cNvSpPr/>
          <p:nvPr/>
        </p:nvSpPr>
        <p:spPr>
          <a:xfrm>
            <a:off x="6897300" y="-1337100"/>
            <a:ext cx="1608055" cy="1919299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4"/>
          <p:cNvSpPr/>
          <p:nvPr/>
        </p:nvSpPr>
        <p:spPr>
          <a:xfrm>
            <a:off x="-977400" y="304800"/>
            <a:ext cx="1608055" cy="2126429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4"/>
          <p:cNvSpPr/>
          <p:nvPr/>
        </p:nvSpPr>
        <p:spPr>
          <a:xfrm>
            <a:off x="8496225" y="2717475"/>
            <a:ext cx="1701372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378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20000" y="1839825"/>
            <a:ext cx="37392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720000" y="3755325"/>
            <a:ext cx="3220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 rot="10800000">
            <a:off x="-962314" y="1220013"/>
            <a:ext cx="3995951" cy="564600"/>
            <a:chOff x="1524913" y="922950"/>
            <a:chExt cx="6094175" cy="564600"/>
          </a:xfrm>
        </p:grpSpPr>
        <p:cxnSp>
          <p:nvCxnSpPr>
            <p:cNvPr id="17" name="Google Shape;17;p3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3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2"/>
          </p:nvPr>
        </p:nvSpPr>
        <p:spPr>
          <a:xfrm>
            <a:off x="1596700" y="265207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3"/>
          </p:nvPr>
        </p:nvSpPr>
        <p:spPr>
          <a:xfrm>
            <a:off x="4804747" y="265207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4803700" y="3215900"/>
            <a:ext cx="274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1596788" y="3215900"/>
            <a:ext cx="274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 flipH="1">
            <a:off x="-2011414" y="4426670"/>
            <a:ext cx="3995951" cy="564600"/>
            <a:chOff x="1524913" y="922950"/>
            <a:chExt cx="6094175" cy="564600"/>
          </a:xfrm>
        </p:grpSpPr>
        <p:cxnSp>
          <p:nvCxnSpPr>
            <p:cNvPr id="31" name="Google Shape;31;p5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" name="Google Shape;33;p5"/>
          <p:cNvGrpSpPr/>
          <p:nvPr/>
        </p:nvGrpSpPr>
        <p:grpSpPr>
          <a:xfrm>
            <a:off x="7156896" y="364488"/>
            <a:ext cx="3995951" cy="564600"/>
            <a:chOff x="1524913" y="922950"/>
            <a:chExt cx="6094175" cy="564600"/>
          </a:xfrm>
        </p:grpSpPr>
        <p:cxnSp>
          <p:nvCxnSpPr>
            <p:cNvPr id="34" name="Google Shape;34;p5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2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2069613" y="2176563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3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4"/>
          </p:nvPr>
        </p:nvSpPr>
        <p:spPr>
          <a:xfrm>
            <a:off x="5922983" y="2176563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5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6"/>
          </p:nvPr>
        </p:nvSpPr>
        <p:spPr>
          <a:xfrm>
            <a:off x="2069613" y="3665562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7"/>
          </p:nvPr>
        </p:nvSpPr>
        <p:spPr>
          <a:xfrm>
            <a:off x="5922982" y="311565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8"/>
          </p:nvPr>
        </p:nvSpPr>
        <p:spPr>
          <a:xfrm>
            <a:off x="5922983" y="3665562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9" hasCustomPrompt="1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13" hasCustomPrompt="1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14" hasCustomPrompt="1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15" hasCustomPrompt="1"/>
          </p:nvPr>
        </p:nvSpPr>
        <p:spPr>
          <a:xfrm>
            <a:off x="4724300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/>
          <p:nvPr/>
        </p:nvSpPr>
        <p:spPr>
          <a:xfrm>
            <a:off x="-861625" y="-1351626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7744650" y="45134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8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1309200" y="3487862"/>
            <a:ext cx="6525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-617962" y="1327524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7988313" y="1327524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 idx="2"/>
          </p:nvPr>
        </p:nvSpPr>
        <p:spPr>
          <a:xfrm>
            <a:off x="1101175" y="1844141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1"/>
          </p:nvPr>
        </p:nvSpPr>
        <p:spPr>
          <a:xfrm>
            <a:off x="1101175" y="2269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title" idx="3"/>
          </p:nvPr>
        </p:nvSpPr>
        <p:spPr>
          <a:xfrm>
            <a:off x="3578947" y="1844141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4"/>
          </p:nvPr>
        </p:nvSpPr>
        <p:spPr>
          <a:xfrm>
            <a:off x="3578948" y="2269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 idx="5"/>
          </p:nvPr>
        </p:nvSpPr>
        <p:spPr>
          <a:xfrm>
            <a:off x="1101175" y="3506153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6"/>
          </p:nvPr>
        </p:nvSpPr>
        <p:spPr>
          <a:xfrm>
            <a:off x="1101175" y="3931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title" idx="7"/>
          </p:nvPr>
        </p:nvSpPr>
        <p:spPr>
          <a:xfrm>
            <a:off x="3578947" y="3506153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8"/>
          </p:nvPr>
        </p:nvSpPr>
        <p:spPr>
          <a:xfrm>
            <a:off x="3578948" y="3931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 idx="9"/>
          </p:nvPr>
        </p:nvSpPr>
        <p:spPr>
          <a:xfrm>
            <a:off x="6056725" y="1844141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13"/>
          </p:nvPr>
        </p:nvSpPr>
        <p:spPr>
          <a:xfrm>
            <a:off x="6056727" y="2269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title" idx="14"/>
          </p:nvPr>
        </p:nvSpPr>
        <p:spPr>
          <a:xfrm>
            <a:off x="6056725" y="3506153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15"/>
          </p:nvPr>
        </p:nvSpPr>
        <p:spPr>
          <a:xfrm>
            <a:off x="6056727" y="3931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-1096898" y="3853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8428278" y="280016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9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subTitle" idx="1"/>
          </p:nvPr>
        </p:nvSpPr>
        <p:spPr>
          <a:xfrm>
            <a:off x="4168250" y="2347450"/>
            <a:ext cx="3945300" cy="12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4168250" y="1575350"/>
            <a:ext cx="394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-1086925" y="-1156676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6265625" y="45134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5047100" y="1839825"/>
            <a:ext cx="37392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 idx="2" hasCustomPrompt="1"/>
          </p:nvPr>
        </p:nvSpPr>
        <p:spPr>
          <a:xfrm>
            <a:off x="50471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1"/>
          </p:nvPr>
        </p:nvSpPr>
        <p:spPr>
          <a:xfrm>
            <a:off x="5397362" y="3847650"/>
            <a:ext cx="2737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8260402" y="6299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0_1_1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sz="28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sz="28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sz="28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sz="28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sz="28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sz="28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sz="28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sz="28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sz="28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9" r:id="rId4"/>
    <p:sldLayoutId id="2147483661" r:id="rId5"/>
    <p:sldLayoutId id="2147483662" r:id="rId6"/>
    <p:sldLayoutId id="2147483663" r:id="rId7"/>
    <p:sldLayoutId id="2147483665" r:id="rId8"/>
    <p:sldLayoutId id="2147483669" r:id="rId9"/>
    <p:sldLayoutId id="2147483672" r:id="rId10"/>
    <p:sldLayoutId id="2147483681" r:id="rId11"/>
    <p:sldLayoutId id="2147483682" r:id="rId12"/>
    <p:sldLayoutId id="2147483683" r:id="rId13"/>
    <p:sldLayoutId id="2147483684" r:id="rId14"/>
    <p:sldLayoutId id="2147483688" r:id="rId15"/>
    <p:sldLayoutId id="2147483689" r:id="rId16"/>
    <p:sldLayoutId id="2147483690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gif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s://www.figma.com/proto/t6JIeIEeaU7F3JtZeFt4T3/PIS?node-id=59-402&amp;starting-point-node-id=59%3A402&amp;scaling=scale-down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2"/>
          <p:cNvPicPr preferRelativeResize="0"/>
          <p:nvPr/>
        </p:nvPicPr>
        <p:blipFill rotWithShape="1">
          <a:blip r:embed="rId3">
            <a:alphaModFix/>
          </a:blip>
          <a:srcRect l="9600" t="23369" r="36095" b="22744"/>
          <a:stretch/>
        </p:blipFill>
        <p:spPr>
          <a:xfrm>
            <a:off x="4572000" y="606750"/>
            <a:ext cx="4572000" cy="45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42"/>
          <p:cNvSpPr txBox="1">
            <a:spLocks noGrp="1"/>
          </p:cNvSpPr>
          <p:nvPr>
            <p:ph type="ctrTitle"/>
          </p:nvPr>
        </p:nvSpPr>
        <p:spPr>
          <a:xfrm>
            <a:off x="393075" y="1008722"/>
            <a:ext cx="4572000" cy="24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b="0" dirty="0"/>
              <a:t>Informacioni sistem poliklinike</a:t>
            </a:r>
            <a:r>
              <a:rPr lang="en" b="0" dirty="0"/>
              <a:t> </a:t>
            </a:r>
            <a:r>
              <a:rPr lang="bs-Latn-BA" dirty="0"/>
              <a:t>ADEK</a:t>
            </a:r>
            <a:endParaRPr b="0" dirty="0"/>
          </a:p>
        </p:txBody>
      </p:sp>
      <p:sp>
        <p:nvSpPr>
          <p:cNvPr id="238" name="Google Shape;238;p42"/>
          <p:cNvSpPr/>
          <p:nvPr/>
        </p:nvSpPr>
        <p:spPr>
          <a:xfrm>
            <a:off x="8548675" y="3328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9" name="Google Shape;239;p42"/>
          <p:cNvPicPr preferRelativeResize="0"/>
          <p:nvPr/>
        </p:nvPicPr>
        <p:blipFill rotWithShape="1">
          <a:blip r:embed="rId4">
            <a:alphaModFix/>
          </a:blip>
          <a:srcRect l="60513" t="15763" r="16584" b="61860"/>
          <a:stretch/>
        </p:blipFill>
        <p:spPr>
          <a:xfrm>
            <a:off x="5229750" y="1119250"/>
            <a:ext cx="1094076" cy="1068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0" name="Google Shape;240;p42"/>
          <p:cNvCxnSpPr/>
          <p:nvPr/>
        </p:nvCxnSpPr>
        <p:spPr>
          <a:xfrm>
            <a:off x="699703" y="3418485"/>
            <a:ext cx="39990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1" name="Google Shape;241;p42"/>
          <p:cNvGrpSpPr/>
          <p:nvPr/>
        </p:nvGrpSpPr>
        <p:grpSpPr>
          <a:xfrm>
            <a:off x="781611" y="602985"/>
            <a:ext cx="3995951" cy="564600"/>
            <a:chOff x="1524913" y="922950"/>
            <a:chExt cx="6094175" cy="564600"/>
          </a:xfrm>
        </p:grpSpPr>
        <p:cxnSp>
          <p:nvCxnSpPr>
            <p:cNvPr id="242" name="Google Shape;242;p42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" name="Google Shape;243;p42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" name="Google Shape;236;p42">
            <a:extLst>
              <a:ext uri="{FF2B5EF4-FFF2-40B4-BE49-F238E27FC236}">
                <a16:creationId xmlns:a16="http://schemas.microsoft.com/office/drawing/2014/main" id="{3EC79ACC-3EE1-43BC-78C1-6876975010CD}"/>
              </a:ext>
            </a:extLst>
          </p:cNvPr>
          <p:cNvSpPr/>
          <p:nvPr/>
        </p:nvSpPr>
        <p:spPr>
          <a:xfrm>
            <a:off x="801570" y="3594685"/>
            <a:ext cx="3806701" cy="942065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37;p42">
            <a:extLst>
              <a:ext uri="{FF2B5EF4-FFF2-40B4-BE49-F238E27FC236}">
                <a16:creationId xmlns:a16="http://schemas.microsoft.com/office/drawing/2014/main" id="{73738E92-DAB0-CCB4-6EDD-A42D548A439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01570" y="3617394"/>
            <a:ext cx="3806701" cy="8892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Pripremili: Din Švraka, Amina Pandžić, Elvir Vlahovljak, Kenan Fejzić, Aida Hadžiabdić, Amar Hasanović</a:t>
            </a:r>
            <a:endParaRPr dirty="0"/>
          </a:p>
        </p:txBody>
      </p:sp>
      <p:pic>
        <p:nvPicPr>
          <p:cNvPr id="7" name="Slika 1">
            <a:extLst>
              <a:ext uri="{FF2B5EF4-FFF2-40B4-BE49-F238E27FC236}">
                <a16:creationId xmlns:a16="http://schemas.microsoft.com/office/drawing/2014/main" id="{5819DB68-0B2C-4397-B690-4B0EF95CADF0}"/>
              </a:ext>
            </a:extLst>
          </p:cNvPr>
          <p:cNvPicPr/>
          <p:nvPr/>
        </p:nvPicPr>
        <p:blipFill>
          <a:blip r:embed="rId5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925BF2-F8BE-9494-1EE7-277960E397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9EF7-EA0F-B824-49C3-E51F91348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894" y="155578"/>
            <a:ext cx="7704000" cy="572700"/>
          </a:xfrm>
        </p:spPr>
        <p:txBody>
          <a:bodyPr/>
          <a:lstStyle/>
          <a:p>
            <a:r>
              <a:rPr lang="en-US" dirty="0" err="1"/>
              <a:t>Funkcionalni</a:t>
            </a:r>
            <a:r>
              <a:rPr lang="en-US" dirty="0"/>
              <a:t> </a:t>
            </a:r>
            <a:r>
              <a:rPr lang="en-US" dirty="0" err="1"/>
              <a:t>zahtjevi</a:t>
            </a:r>
            <a:endParaRPr lang="en-US" dirty="0"/>
          </a:p>
        </p:txBody>
      </p:sp>
      <p:pic>
        <p:nvPicPr>
          <p:cNvPr id="22" name="Slika 1">
            <a:extLst>
              <a:ext uri="{FF2B5EF4-FFF2-40B4-BE49-F238E27FC236}">
                <a16:creationId xmlns:a16="http://schemas.microsoft.com/office/drawing/2014/main" id="{B810F75E-EEEA-1C40-79A6-3723A288AD29}"/>
              </a:ext>
            </a:extLst>
          </p:cNvPr>
          <p:cNvPicPr/>
          <p:nvPr/>
        </p:nvPicPr>
        <p:blipFill>
          <a:blip r:embed="rId2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grpSp>
        <p:nvGrpSpPr>
          <p:cNvPr id="4" name="Google Shape;4165;p84">
            <a:extLst>
              <a:ext uri="{FF2B5EF4-FFF2-40B4-BE49-F238E27FC236}">
                <a16:creationId xmlns:a16="http://schemas.microsoft.com/office/drawing/2014/main" id="{70970A28-FFAF-7C43-91BB-ED0DDE5FB6AA}"/>
              </a:ext>
            </a:extLst>
          </p:cNvPr>
          <p:cNvGrpSpPr/>
          <p:nvPr/>
        </p:nvGrpSpPr>
        <p:grpSpPr>
          <a:xfrm>
            <a:off x="477524" y="885544"/>
            <a:ext cx="7385385" cy="1423315"/>
            <a:chOff x="998425" y="1182125"/>
            <a:chExt cx="1065400" cy="199500"/>
          </a:xfrm>
        </p:grpSpPr>
        <p:sp>
          <p:nvSpPr>
            <p:cNvPr id="6" name="Google Shape;4166;p84">
              <a:extLst>
                <a:ext uri="{FF2B5EF4-FFF2-40B4-BE49-F238E27FC236}">
                  <a16:creationId xmlns:a16="http://schemas.microsoft.com/office/drawing/2014/main" id="{189991F2-1D9B-2C84-6CEE-7DAE4915670A}"/>
                </a:ext>
              </a:extLst>
            </p:cNvPr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167;p84">
              <a:extLst>
                <a:ext uri="{FF2B5EF4-FFF2-40B4-BE49-F238E27FC236}">
                  <a16:creationId xmlns:a16="http://schemas.microsoft.com/office/drawing/2014/main" id="{77CAEF97-42BA-D6E4-5956-872E39DCD66B}"/>
                </a:ext>
              </a:extLst>
            </p:cNvPr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52E47"/>
                </a:buClr>
                <a:buSzPts val="2400"/>
                <a:buFont typeface="Prata"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Prijava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korisnika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  <p:sp>
          <p:nvSpPr>
            <p:cNvPr id="10" name="Google Shape;4168;p84">
              <a:extLst>
                <a:ext uri="{FF2B5EF4-FFF2-40B4-BE49-F238E27FC236}">
                  <a16:creationId xmlns:a16="http://schemas.microsoft.com/office/drawing/2014/main" id="{05570FD9-B0FF-0790-AE8C-87526E009A8A}"/>
                </a:ext>
              </a:extLst>
            </p:cNvPr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defRPr/>
              </a:pP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Odjava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korisnika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  <p:sp>
          <p:nvSpPr>
            <p:cNvPr id="12" name="Google Shape;4169;p84">
              <a:extLst>
                <a:ext uri="{FF2B5EF4-FFF2-40B4-BE49-F238E27FC236}">
                  <a16:creationId xmlns:a16="http://schemas.microsoft.com/office/drawing/2014/main" id="{8E1C26F0-0C59-DF03-4D15-B1B3187383A0}"/>
                </a:ext>
              </a:extLst>
            </p:cNvPr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Predaja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zahtjeva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za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medicinsku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uslugu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  <p:sp>
          <p:nvSpPr>
            <p:cNvPr id="14" name="Google Shape;4170;p84">
              <a:extLst>
                <a:ext uri="{FF2B5EF4-FFF2-40B4-BE49-F238E27FC236}">
                  <a16:creationId xmlns:a16="http://schemas.microsoft.com/office/drawing/2014/main" id="{5BE3B057-EC79-F5CB-3B67-E8343293FBF7}"/>
                </a:ext>
              </a:extLst>
            </p:cNvPr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Prijem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zahtjeva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za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medicinsku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uslugu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</p:grpSp>
      <p:grpSp>
        <p:nvGrpSpPr>
          <p:cNvPr id="27" name="Google Shape;4165;p84">
            <a:extLst>
              <a:ext uri="{FF2B5EF4-FFF2-40B4-BE49-F238E27FC236}">
                <a16:creationId xmlns:a16="http://schemas.microsoft.com/office/drawing/2014/main" id="{280DD1D0-41CB-CF2C-EE77-976ED943B4D6}"/>
              </a:ext>
            </a:extLst>
          </p:cNvPr>
          <p:cNvGrpSpPr/>
          <p:nvPr/>
        </p:nvGrpSpPr>
        <p:grpSpPr>
          <a:xfrm>
            <a:off x="1474274" y="2204389"/>
            <a:ext cx="7385386" cy="1364555"/>
            <a:chOff x="998425" y="1182125"/>
            <a:chExt cx="1065400" cy="199500"/>
          </a:xfrm>
        </p:grpSpPr>
        <p:sp>
          <p:nvSpPr>
            <p:cNvPr id="28" name="Google Shape;4166;p84">
              <a:extLst>
                <a:ext uri="{FF2B5EF4-FFF2-40B4-BE49-F238E27FC236}">
                  <a16:creationId xmlns:a16="http://schemas.microsoft.com/office/drawing/2014/main" id="{065B216F-FD92-E64D-E6C2-6ABAC1CD91EC}"/>
                </a:ext>
              </a:extLst>
            </p:cNvPr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167;p84">
              <a:extLst>
                <a:ext uri="{FF2B5EF4-FFF2-40B4-BE49-F238E27FC236}">
                  <a16:creationId xmlns:a16="http://schemas.microsoft.com/office/drawing/2014/main" id="{7F125F99-BA6F-7711-4829-0311CD57CA81}"/>
                </a:ext>
              </a:extLst>
            </p:cNvPr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52E47"/>
                </a:buClr>
                <a:buSzPts val="2400"/>
                <a:buFont typeface="Prata"/>
                <a:buNone/>
                <a:tabLst/>
                <a:defRPr/>
              </a:pP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Analiza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zahtjeva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za 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medicinsku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uskugu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  <p:sp>
          <p:nvSpPr>
            <p:cNvPr id="30" name="Google Shape;4168;p84">
              <a:extLst>
                <a:ext uri="{FF2B5EF4-FFF2-40B4-BE49-F238E27FC236}">
                  <a16:creationId xmlns:a16="http://schemas.microsoft.com/office/drawing/2014/main" id="{744605AC-0445-503B-4D85-6966BE5C4AC4}"/>
                </a:ext>
              </a:extLst>
            </p:cNvPr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defRPr/>
              </a:pP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Odlučivanje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o 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zahtjevu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za 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medicinsku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uslugu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  <p:sp>
          <p:nvSpPr>
            <p:cNvPr id="31" name="Google Shape;4169;p84">
              <a:extLst>
                <a:ext uri="{FF2B5EF4-FFF2-40B4-BE49-F238E27FC236}">
                  <a16:creationId xmlns:a16="http://schemas.microsoft.com/office/drawing/2014/main" id="{04A0B98F-DC4C-9C25-53DF-23566D1DE5F6}"/>
                </a:ext>
              </a:extLst>
            </p:cNvPr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Donošenje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odluke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o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realizaciji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medicinskog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zahtjeva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  <p:sp>
          <p:nvSpPr>
            <p:cNvPr id="32" name="Google Shape;4170;p84">
              <a:extLst>
                <a:ext uri="{FF2B5EF4-FFF2-40B4-BE49-F238E27FC236}">
                  <a16:creationId xmlns:a16="http://schemas.microsoft.com/office/drawing/2014/main" id="{7B54959B-BB6F-7CD2-3525-5D1ADC9BC335}"/>
                </a:ext>
              </a:extLst>
            </p:cNvPr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Formiranje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plana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medicinskog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liječenja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</p:grpSp>
      <p:grpSp>
        <p:nvGrpSpPr>
          <p:cNvPr id="38" name="Google Shape;4165;p84">
            <a:extLst>
              <a:ext uri="{FF2B5EF4-FFF2-40B4-BE49-F238E27FC236}">
                <a16:creationId xmlns:a16="http://schemas.microsoft.com/office/drawing/2014/main" id="{4F1998C4-ADDA-CB60-DF6D-4C29AABE0E88}"/>
              </a:ext>
            </a:extLst>
          </p:cNvPr>
          <p:cNvGrpSpPr/>
          <p:nvPr/>
        </p:nvGrpSpPr>
        <p:grpSpPr>
          <a:xfrm>
            <a:off x="385848" y="3474638"/>
            <a:ext cx="7569432" cy="1328157"/>
            <a:chOff x="998425" y="1182125"/>
            <a:chExt cx="1065400" cy="199500"/>
          </a:xfrm>
        </p:grpSpPr>
        <p:sp>
          <p:nvSpPr>
            <p:cNvPr id="39" name="Google Shape;4166;p84">
              <a:extLst>
                <a:ext uri="{FF2B5EF4-FFF2-40B4-BE49-F238E27FC236}">
                  <a16:creationId xmlns:a16="http://schemas.microsoft.com/office/drawing/2014/main" id="{0A05349A-3E70-03F7-D047-7FAAC4798298}"/>
                </a:ext>
              </a:extLst>
            </p:cNvPr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167;p84">
              <a:extLst>
                <a:ext uri="{FF2B5EF4-FFF2-40B4-BE49-F238E27FC236}">
                  <a16:creationId xmlns:a16="http://schemas.microsoft.com/office/drawing/2014/main" id="{8B6ABA53-8031-9C35-0B4F-06F570540CBB}"/>
                </a:ext>
              </a:extLst>
            </p:cNvPr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52E47"/>
                </a:buClr>
                <a:buSzPts val="2400"/>
                <a:buFont typeface="Prata"/>
                <a:buNone/>
                <a:tabLst/>
                <a:defRPr/>
              </a:pP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Odlučivanje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o 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liječenju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od 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strane</a:t>
              </a:r>
              <a:r>
                <a:rPr lang="en-US" b="1" dirty="0">
                  <a:solidFill>
                    <a:srgbClr val="252E47"/>
                  </a:solidFill>
                  <a:latin typeface="Prata"/>
                  <a:sym typeface="Prata"/>
                </a:rPr>
                <a:t> 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klijenta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  <p:sp>
          <p:nvSpPr>
            <p:cNvPr id="41" name="Google Shape;4168;p84">
              <a:extLst>
                <a:ext uri="{FF2B5EF4-FFF2-40B4-BE49-F238E27FC236}">
                  <a16:creationId xmlns:a16="http://schemas.microsoft.com/office/drawing/2014/main" id="{AE288D64-2E43-7E49-3C78-885C7DB27568}"/>
                </a:ext>
              </a:extLst>
            </p:cNvPr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defRPr/>
              </a:pP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Formiranje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izvje</a:t>
              </a:r>
              <a:r>
                <a:rPr lang="en-US" b="1" dirty="0" err="1">
                  <a:solidFill>
                    <a:srgbClr val="252E47"/>
                  </a:solidFill>
                  <a:latin typeface="Prata"/>
                  <a:sym typeface="Prata"/>
                </a:rPr>
                <a:t>štaja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  <p:sp>
          <p:nvSpPr>
            <p:cNvPr id="42" name="Google Shape;4169;p84">
              <a:extLst>
                <a:ext uri="{FF2B5EF4-FFF2-40B4-BE49-F238E27FC236}">
                  <a16:creationId xmlns:a16="http://schemas.microsoft.com/office/drawing/2014/main" id="{8EB35B7D-9A6D-E52B-05F1-E69F68182CD3}"/>
                </a:ext>
              </a:extLst>
            </p:cNvPr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Pregled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izvještaja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  <p:sp>
          <p:nvSpPr>
            <p:cNvPr id="43" name="Google Shape;4170;p84">
              <a:extLst>
                <a:ext uri="{FF2B5EF4-FFF2-40B4-BE49-F238E27FC236}">
                  <a16:creationId xmlns:a16="http://schemas.microsoft.com/office/drawing/2014/main" id="{6CBA67BE-1936-6A1A-92E7-FBB39412E562}"/>
                </a:ext>
              </a:extLst>
            </p:cNvPr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Printanje</a:t>
              </a:r>
              <a:r>
                <a:rPr kumimoji="0" lang="bs-Latn-BA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i filtriranje</a:t>
              </a: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 </a:t>
              </a:r>
              <a:r>
                <a:rPr kumimoji="0" lang="en-US" b="1" i="0" u="none" strike="noStrike" kern="0" cap="none" spc="0" normalizeH="0" baseline="0" noProof="0" dirty="0" err="1">
                  <a:ln>
                    <a:noFill/>
                  </a:ln>
                  <a:solidFill>
                    <a:srgbClr val="252E47"/>
                  </a:solidFill>
                  <a:effectLst/>
                  <a:uLnTx/>
                  <a:uFillTx/>
                  <a:latin typeface="Prata"/>
                  <a:sym typeface="Prata"/>
                </a:rPr>
                <a:t>izvještaja</a:t>
              </a:r>
              <a:endPara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252E47"/>
                </a:solidFill>
                <a:effectLst/>
                <a:uLnTx/>
                <a:uFillTx/>
                <a:latin typeface="Prata"/>
                <a:sym typeface="Prata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D096800-B03D-A88B-7482-16521B49B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-15349"/>
            <a:ext cx="801244" cy="8052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7615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2"/>
          <p:cNvSpPr/>
          <p:nvPr/>
        </p:nvSpPr>
        <p:spPr>
          <a:xfrm>
            <a:off x="4868745" y="2949288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62"/>
          <p:cNvSpPr/>
          <p:nvPr/>
        </p:nvSpPr>
        <p:spPr>
          <a:xfrm>
            <a:off x="4868745" y="1577688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62"/>
          <p:cNvSpPr/>
          <p:nvPr/>
        </p:nvSpPr>
        <p:spPr>
          <a:xfrm>
            <a:off x="824049" y="2949288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62"/>
          <p:cNvSpPr/>
          <p:nvPr/>
        </p:nvSpPr>
        <p:spPr>
          <a:xfrm>
            <a:off x="824049" y="1577688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6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Nefunkcionalni zahtjevi</a:t>
            </a:r>
            <a:endParaRPr dirty="0"/>
          </a:p>
        </p:txBody>
      </p:sp>
      <p:sp>
        <p:nvSpPr>
          <p:cNvPr id="543" name="Google Shape;543;p62"/>
          <p:cNvSpPr txBox="1">
            <a:spLocks noGrp="1"/>
          </p:cNvSpPr>
          <p:nvPr>
            <p:ph type="title" idx="2"/>
          </p:nvPr>
        </p:nvSpPr>
        <p:spPr>
          <a:xfrm>
            <a:off x="1993449" y="1533138"/>
            <a:ext cx="187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Politički faktori i procedure</a:t>
            </a:r>
            <a:endParaRPr dirty="0"/>
          </a:p>
        </p:txBody>
      </p:sp>
      <p:sp>
        <p:nvSpPr>
          <p:cNvPr id="544" name="Google Shape;544;p62"/>
          <p:cNvSpPr txBox="1">
            <a:spLocks noGrp="1"/>
          </p:cNvSpPr>
          <p:nvPr>
            <p:ph type="subTitle" idx="1"/>
          </p:nvPr>
        </p:nvSpPr>
        <p:spPr>
          <a:xfrm>
            <a:off x="1847144" y="2039042"/>
            <a:ext cx="27248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/>
            <a:r>
              <a:rPr lang="bs-Latn-BA" dirty="0"/>
              <a:t>Lični podaci korisnika će biti zaštićeni u skladu sa Zakonom o zaštiti ličnih podataka.</a:t>
            </a:r>
            <a:endParaRPr lang="hr-HR" dirty="0"/>
          </a:p>
        </p:txBody>
      </p:sp>
      <p:sp>
        <p:nvSpPr>
          <p:cNvPr id="545" name="Google Shape;545;p62"/>
          <p:cNvSpPr txBox="1">
            <a:spLocks noGrp="1"/>
          </p:cNvSpPr>
          <p:nvPr>
            <p:ph type="title" idx="3"/>
          </p:nvPr>
        </p:nvSpPr>
        <p:spPr>
          <a:xfrm>
            <a:off x="6022345" y="1374642"/>
            <a:ext cx="187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Autorizacija</a:t>
            </a:r>
            <a:endParaRPr dirty="0"/>
          </a:p>
        </p:txBody>
      </p:sp>
      <p:sp>
        <p:nvSpPr>
          <p:cNvPr id="546" name="Google Shape;546;p62"/>
          <p:cNvSpPr txBox="1">
            <a:spLocks noGrp="1"/>
          </p:cNvSpPr>
          <p:nvPr>
            <p:ph type="subTitle" idx="4"/>
          </p:nvPr>
        </p:nvSpPr>
        <p:spPr>
          <a:xfrm>
            <a:off x="5896068" y="1734242"/>
            <a:ext cx="290655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/>
            <a:r>
              <a:rPr lang="bs-Latn-BA" dirty="0"/>
              <a:t>Zdravstveni radnici će biti autorizovani da plasiraju relevantne podatke na sistem kao da i uređuju detalje istih. </a:t>
            </a:r>
          </a:p>
        </p:txBody>
      </p:sp>
      <p:sp>
        <p:nvSpPr>
          <p:cNvPr id="547" name="Google Shape;547;p62"/>
          <p:cNvSpPr txBox="1">
            <a:spLocks noGrp="1"/>
          </p:cNvSpPr>
          <p:nvPr>
            <p:ph type="title" idx="5"/>
          </p:nvPr>
        </p:nvSpPr>
        <p:spPr>
          <a:xfrm>
            <a:off x="1993448" y="2966538"/>
            <a:ext cx="21597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Fizičko i tehničko okruženje sistema</a:t>
            </a:r>
            <a:endParaRPr dirty="0"/>
          </a:p>
        </p:txBody>
      </p:sp>
      <p:sp>
        <p:nvSpPr>
          <p:cNvPr id="548" name="Google Shape;548;p62"/>
          <p:cNvSpPr txBox="1">
            <a:spLocks noGrp="1"/>
          </p:cNvSpPr>
          <p:nvPr>
            <p:ph type="subTitle" idx="6"/>
          </p:nvPr>
        </p:nvSpPr>
        <p:spPr>
          <a:xfrm>
            <a:off x="1993449" y="3509018"/>
            <a:ext cx="24794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Sistem će koristiti savremene tehnologije.</a:t>
            </a:r>
            <a:endParaRPr dirty="0"/>
          </a:p>
        </p:txBody>
      </p:sp>
      <p:sp>
        <p:nvSpPr>
          <p:cNvPr id="549" name="Google Shape;549;p62"/>
          <p:cNvSpPr txBox="1">
            <a:spLocks noGrp="1"/>
          </p:cNvSpPr>
          <p:nvPr>
            <p:ph type="title" idx="7"/>
          </p:nvPr>
        </p:nvSpPr>
        <p:spPr>
          <a:xfrm>
            <a:off x="6022344" y="2917770"/>
            <a:ext cx="252357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Brzina, kapacitet i pouzdanost sistema</a:t>
            </a:r>
            <a:endParaRPr dirty="0"/>
          </a:p>
        </p:txBody>
      </p:sp>
      <p:sp>
        <p:nvSpPr>
          <p:cNvPr id="550" name="Google Shape;550;p62"/>
          <p:cNvSpPr txBox="1">
            <a:spLocks noGrp="1"/>
          </p:cNvSpPr>
          <p:nvPr>
            <p:ph type="subTitle" idx="8"/>
          </p:nvPr>
        </p:nvSpPr>
        <p:spPr>
          <a:xfrm>
            <a:off x="6022394" y="3460250"/>
            <a:ext cx="265830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Aplikacija treba da bude dostupna u svako doba dana što će biti izričita odgovornost posebnog tima inžinjera.</a:t>
            </a:r>
            <a:endParaRPr dirty="0"/>
          </a:p>
        </p:txBody>
      </p:sp>
      <p:grpSp>
        <p:nvGrpSpPr>
          <p:cNvPr id="551" name="Google Shape;551;p62"/>
          <p:cNvGrpSpPr/>
          <p:nvPr/>
        </p:nvGrpSpPr>
        <p:grpSpPr>
          <a:xfrm>
            <a:off x="5262764" y="1926302"/>
            <a:ext cx="228968" cy="350987"/>
            <a:chOff x="-23930925" y="3149300"/>
            <a:chExt cx="192200" cy="294625"/>
          </a:xfrm>
        </p:grpSpPr>
        <p:sp>
          <p:nvSpPr>
            <p:cNvPr id="552" name="Google Shape;552;p62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2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2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2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62"/>
          <p:cNvGrpSpPr/>
          <p:nvPr/>
        </p:nvGrpSpPr>
        <p:grpSpPr>
          <a:xfrm>
            <a:off x="1155201" y="1925407"/>
            <a:ext cx="354710" cy="352803"/>
            <a:chOff x="-27351575" y="3175300"/>
            <a:chExt cx="297750" cy="296150"/>
          </a:xfrm>
        </p:grpSpPr>
        <p:sp>
          <p:nvSpPr>
            <p:cNvPr id="557" name="Google Shape;557;p62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62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2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2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" name="Google Shape;561;p62"/>
          <p:cNvGrpSpPr/>
          <p:nvPr/>
        </p:nvGrpSpPr>
        <p:grpSpPr>
          <a:xfrm>
            <a:off x="5201308" y="3291235"/>
            <a:ext cx="351880" cy="352803"/>
            <a:chOff x="-23615075" y="3148525"/>
            <a:chExt cx="295375" cy="296150"/>
          </a:xfrm>
        </p:grpSpPr>
        <p:sp>
          <p:nvSpPr>
            <p:cNvPr id="562" name="Google Shape;562;p62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62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2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2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" name="Google Shape;566;p62"/>
          <p:cNvGrpSpPr/>
          <p:nvPr/>
        </p:nvGrpSpPr>
        <p:grpSpPr>
          <a:xfrm>
            <a:off x="1156154" y="3323118"/>
            <a:ext cx="352803" cy="289039"/>
            <a:chOff x="-26981375" y="3951875"/>
            <a:chExt cx="296150" cy="242625"/>
          </a:xfrm>
        </p:grpSpPr>
        <p:sp>
          <p:nvSpPr>
            <p:cNvPr id="567" name="Google Shape;567;p62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2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2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Slika 1">
            <a:extLst>
              <a:ext uri="{FF2B5EF4-FFF2-40B4-BE49-F238E27FC236}">
                <a16:creationId xmlns:a16="http://schemas.microsoft.com/office/drawing/2014/main" id="{80E0729B-D0FD-A566-6E5C-5F95E33C7288}"/>
              </a:ext>
            </a:extLst>
          </p:cNvPr>
          <p:cNvPicPr/>
          <p:nvPr/>
        </p:nvPicPr>
        <p:blipFill>
          <a:blip r:embed="rId3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7FE2B7-93C0-4242-0673-152EC85BE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46"/>
          <p:cNvPicPr preferRelativeResize="0"/>
          <p:nvPr/>
        </p:nvPicPr>
        <p:blipFill rotWithShape="1">
          <a:blip r:embed="rId3">
            <a:alphaModFix/>
          </a:blip>
          <a:srcRect t="12219" r="23171" b="12068"/>
          <a:stretch/>
        </p:blipFill>
        <p:spPr>
          <a:xfrm flipH="1">
            <a:off x="4323101" y="430475"/>
            <a:ext cx="4782524" cy="471302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6"/>
          <p:cNvSpPr txBox="1">
            <a:spLocks noGrp="1"/>
          </p:cNvSpPr>
          <p:nvPr>
            <p:ph type="title"/>
          </p:nvPr>
        </p:nvSpPr>
        <p:spPr>
          <a:xfrm>
            <a:off x="720000" y="1839825"/>
            <a:ext cx="4183596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Rješenje problema</a:t>
            </a:r>
            <a:endParaRPr dirty="0"/>
          </a:p>
        </p:txBody>
      </p:sp>
      <p:sp>
        <p:nvSpPr>
          <p:cNvPr id="285" name="Google Shape;285;p46"/>
          <p:cNvSpPr txBox="1">
            <a:spLocks noGrp="1"/>
          </p:cNvSpPr>
          <p:nvPr>
            <p:ph type="title" idx="2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bs-Latn-BA" dirty="0"/>
              <a:t>3</a:t>
            </a:r>
            <a:endParaRPr dirty="0"/>
          </a:p>
        </p:txBody>
      </p:sp>
      <p:sp>
        <p:nvSpPr>
          <p:cNvPr id="286" name="Google Shape;286;p46"/>
          <p:cNvSpPr txBox="1">
            <a:spLocks noGrp="1"/>
          </p:cNvSpPr>
          <p:nvPr>
            <p:ph type="subTitle" idx="1"/>
          </p:nvPr>
        </p:nvSpPr>
        <p:spPr>
          <a:xfrm>
            <a:off x="720000" y="3755325"/>
            <a:ext cx="3220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s-Latn-BA" dirty="0"/>
              <a:t>Arhitekturalni stek, Tehnološki stek, Ograničenja dizajna </a:t>
            </a:r>
            <a:endParaRPr dirty="0"/>
          </a:p>
        </p:txBody>
      </p:sp>
      <p:sp>
        <p:nvSpPr>
          <p:cNvPr id="287" name="Google Shape;287;p46"/>
          <p:cNvSpPr/>
          <p:nvPr/>
        </p:nvSpPr>
        <p:spPr>
          <a:xfrm>
            <a:off x="8042675" y="2442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8" name="Google Shape;288;p46"/>
          <p:cNvCxnSpPr/>
          <p:nvPr/>
        </p:nvCxnSpPr>
        <p:spPr>
          <a:xfrm>
            <a:off x="780087" y="3679913"/>
            <a:ext cx="21375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A58E934-F5BD-B6BA-F325-A8C3AF8F6A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98F60566-2F60-B4F5-D030-EAAF5A7CBF18}"/>
              </a:ext>
            </a:extLst>
          </p:cNvPr>
          <p:cNvPicPr/>
          <p:nvPr/>
        </p:nvPicPr>
        <p:blipFill>
          <a:blip r:embed="rId5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39501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Arhitekturalni stek</a:t>
            </a:r>
            <a:endParaRPr dirty="0"/>
          </a:p>
        </p:txBody>
      </p:sp>
      <p:sp>
        <p:nvSpPr>
          <p:cNvPr id="312" name="Google Shape;312;p49"/>
          <p:cNvSpPr txBox="1">
            <a:spLocks noGrp="1"/>
          </p:cNvSpPr>
          <p:nvPr>
            <p:ph type="title" idx="2"/>
          </p:nvPr>
        </p:nvSpPr>
        <p:spPr>
          <a:xfrm>
            <a:off x="1133492" y="2371656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Klijent – server arhitekturalni pattern</a:t>
            </a:r>
            <a:endParaRPr dirty="0"/>
          </a:p>
        </p:txBody>
      </p:sp>
      <p:sp>
        <p:nvSpPr>
          <p:cNvPr id="313" name="Google Shape;313;p49"/>
          <p:cNvSpPr txBox="1">
            <a:spLocks noGrp="1"/>
          </p:cNvSpPr>
          <p:nvPr>
            <p:ph type="title" idx="3"/>
          </p:nvPr>
        </p:nvSpPr>
        <p:spPr>
          <a:xfrm>
            <a:off x="5158315" y="2274120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Efikasnost arhitekture</a:t>
            </a:r>
            <a:endParaRPr dirty="0"/>
          </a:p>
        </p:txBody>
      </p:sp>
      <p:sp>
        <p:nvSpPr>
          <p:cNvPr id="314" name="Google Shape;314;p49"/>
          <p:cNvSpPr txBox="1">
            <a:spLocks noGrp="1"/>
          </p:cNvSpPr>
          <p:nvPr>
            <p:ph type="subTitle" idx="1"/>
          </p:nvPr>
        </p:nvSpPr>
        <p:spPr>
          <a:xfrm>
            <a:off x="5157268" y="2837948"/>
            <a:ext cx="274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s-Latn-BA" dirty="0"/>
              <a:t>Ova arhitektura također omogućava efikasno upravljanje resursima i zaštitu podataka, jer se pristup podacima kontroliše na centralnom serveru, što smanjuje rizik od neovlaštenog pristupa i oštećenja podataka. </a:t>
            </a:r>
          </a:p>
        </p:txBody>
      </p:sp>
      <p:sp>
        <p:nvSpPr>
          <p:cNvPr id="315" name="Google Shape;315;p49"/>
          <p:cNvSpPr txBox="1">
            <a:spLocks noGrp="1"/>
          </p:cNvSpPr>
          <p:nvPr>
            <p:ph type="subTitle" idx="4"/>
          </p:nvPr>
        </p:nvSpPr>
        <p:spPr>
          <a:xfrm>
            <a:off x="1133492" y="3093980"/>
            <a:ext cx="274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Klijent-server arhitekturalni pattern se često koristi u informacionim sistemima kao što je poliklinika, gde klijenti (korisnici) komuniciraju sa serverom preko mreže.</a:t>
            </a:r>
            <a:endParaRPr dirty="0"/>
          </a:p>
        </p:txBody>
      </p:sp>
      <p:grpSp>
        <p:nvGrpSpPr>
          <p:cNvPr id="316" name="Google Shape;316;p49"/>
          <p:cNvGrpSpPr/>
          <p:nvPr/>
        </p:nvGrpSpPr>
        <p:grpSpPr>
          <a:xfrm>
            <a:off x="6236512" y="1442698"/>
            <a:ext cx="584114" cy="572707"/>
            <a:chOff x="-22863675" y="3131775"/>
            <a:chExt cx="299300" cy="293425"/>
          </a:xfrm>
        </p:grpSpPr>
        <p:sp>
          <p:nvSpPr>
            <p:cNvPr id="317" name="Google Shape;317;p49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9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9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49"/>
          <p:cNvGrpSpPr/>
          <p:nvPr/>
        </p:nvGrpSpPr>
        <p:grpSpPr>
          <a:xfrm>
            <a:off x="2224569" y="1442843"/>
            <a:ext cx="560444" cy="572714"/>
            <a:chOff x="-24353875" y="3147725"/>
            <a:chExt cx="289875" cy="296175"/>
          </a:xfrm>
        </p:grpSpPr>
        <p:sp>
          <p:nvSpPr>
            <p:cNvPr id="321" name="Google Shape;321;p49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9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49"/>
          <p:cNvSpPr/>
          <p:nvPr/>
        </p:nvSpPr>
        <p:spPr>
          <a:xfrm>
            <a:off x="1133492" y="2302322"/>
            <a:ext cx="2742599" cy="735071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49"/>
          <p:cNvSpPr/>
          <p:nvPr/>
        </p:nvSpPr>
        <p:spPr>
          <a:xfrm>
            <a:off x="5157268" y="2302323"/>
            <a:ext cx="2742599" cy="5025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Slika 1">
            <a:extLst>
              <a:ext uri="{FF2B5EF4-FFF2-40B4-BE49-F238E27FC236}">
                <a16:creationId xmlns:a16="http://schemas.microsoft.com/office/drawing/2014/main" id="{3C24406D-3B72-3BCD-3E98-F6AFFF1318A5}"/>
              </a:ext>
            </a:extLst>
          </p:cNvPr>
          <p:cNvPicPr/>
          <p:nvPr/>
        </p:nvPicPr>
        <p:blipFill>
          <a:blip r:embed="rId3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5C1CC9-5877-2F04-3E8F-340EFD295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Google Shape;652;p66"/>
          <p:cNvPicPr preferRelativeResize="0"/>
          <p:nvPr/>
        </p:nvPicPr>
        <p:blipFill rotWithShape="1">
          <a:blip r:embed="rId3">
            <a:alphaModFix/>
          </a:blip>
          <a:srcRect l="10117" t="20845" r="55955" b="39142"/>
          <a:stretch/>
        </p:blipFill>
        <p:spPr>
          <a:xfrm rot="10800000">
            <a:off x="6854350" y="1962750"/>
            <a:ext cx="1433650" cy="16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66"/>
          <p:cNvPicPr preferRelativeResize="0"/>
          <p:nvPr/>
        </p:nvPicPr>
        <p:blipFill rotWithShape="1">
          <a:blip r:embed="rId3">
            <a:alphaModFix/>
          </a:blip>
          <a:srcRect l="10117" t="20845" r="55955" b="39142"/>
          <a:stretch/>
        </p:blipFill>
        <p:spPr>
          <a:xfrm rot="-5400000">
            <a:off x="573975" y="1142325"/>
            <a:ext cx="1433650" cy="16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Cylinder 13">
            <a:extLst>
              <a:ext uri="{FF2B5EF4-FFF2-40B4-BE49-F238E27FC236}">
                <a16:creationId xmlns:a16="http://schemas.microsoft.com/office/drawing/2014/main" id="{4904D123-A932-376E-7D17-5BD66EB7BFBB}"/>
              </a:ext>
            </a:extLst>
          </p:cNvPr>
          <p:cNvSpPr/>
          <p:nvPr/>
        </p:nvSpPr>
        <p:spPr>
          <a:xfrm>
            <a:off x="4147185" y="230770"/>
            <a:ext cx="849630" cy="849630"/>
          </a:xfrm>
          <a:prstGeom prst="can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Baza podataka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Arrow: Up-Down 14">
            <a:extLst>
              <a:ext uri="{FF2B5EF4-FFF2-40B4-BE49-F238E27FC236}">
                <a16:creationId xmlns:a16="http://schemas.microsoft.com/office/drawing/2014/main" id="{D6A88949-C698-D192-D4CE-A99D3465E4A7}"/>
              </a:ext>
            </a:extLst>
          </p:cNvPr>
          <p:cNvSpPr/>
          <p:nvPr/>
        </p:nvSpPr>
        <p:spPr>
          <a:xfrm>
            <a:off x="4399597" y="1131200"/>
            <a:ext cx="344805" cy="595630"/>
          </a:xfrm>
          <a:prstGeom prst="up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bs-Latn-BA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D263173-690A-DC1E-FB4F-0F0A1B519EE7}"/>
              </a:ext>
            </a:extLst>
          </p:cNvPr>
          <p:cNvSpPr/>
          <p:nvPr/>
        </p:nvSpPr>
        <p:spPr>
          <a:xfrm>
            <a:off x="3670036" y="1797225"/>
            <a:ext cx="1803925" cy="71682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6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Server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C20011F-5156-25C4-89C1-8DA168BC89C1}"/>
              </a:ext>
            </a:extLst>
          </p:cNvPr>
          <p:cNvSpPr/>
          <p:nvPr/>
        </p:nvSpPr>
        <p:spPr>
          <a:xfrm>
            <a:off x="2136200" y="1397354"/>
            <a:ext cx="1870045" cy="7168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Skladištenje i upravljanje medicinskim podacima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1DB8588-CC0D-A99B-1D65-B27097A2806D}"/>
              </a:ext>
            </a:extLst>
          </p:cNvPr>
          <p:cNvSpPr/>
          <p:nvPr/>
        </p:nvSpPr>
        <p:spPr>
          <a:xfrm>
            <a:off x="2110770" y="2228527"/>
            <a:ext cx="1895475" cy="41979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Prijava i odjava na sistem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ED17D99-C563-A11C-9AD5-A3549B2616AD}"/>
              </a:ext>
            </a:extLst>
          </p:cNvPr>
          <p:cNvSpPr/>
          <p:nvPr/>
        </p:nvSpPr>
        <p:spPr>
          <a:xfrm>
            <a:off x="5137754" y="1402344"/>
            <a:ext cx="1764030" cy="71183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Komunikacija sa bazom podataka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6F25A7E-B787-C47D-9C23-9A2D65E12DFF}"/>
              </a:ext>
            </a:extLst>
          </p:cNvPr>
          <p:cNvSpPr/>
          <p:nvPr/>
        </p:nvSpPr>
        <p:spPr>
          <a:xfrm>
            <a:off x="5152761" y="2228527"/>
            <a:ext cx="1764030" cy="41979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Formiranje i prikaz izvještaja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2522568-49C2-BB40-6491-19BDB3D47A11}"/>
              </a:ext>
            </a:extLst>
          </p:cNvPr>
          <p:cNvSpPr/>
          <p:nvPr/>
        </p:nvSpPr>
        <p:spPr>
          <a:xfrm>
            <a:off x="3204525" y="2831004"/>
            <a:ext cx="2734945" cy="9144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Klijenti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bs-Latn-BA" sz="1200" dirty="0"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bs-Latn-BA" sz="1200" dirty="0"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3E8A4F8-20EB-D315-9213-3E3F6CA64102}"/>
              </a:ext>
            </a:extLst>
          </p:cNvPr>
          <p:cNvSpPr/>
          <p:nvPr/>
        </p:nvSpPr>
        <p:spPr>
          <a:xfrm>
            <a:off x="4001506" y="2995104"/>
            <a:ext cx="1237615" cy="5664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bs-Latn-B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71B8B4D8-23FF-57B4-1C6F-DBF3285287CF}"/>
              </a:ext>
            </a:extLst>
          </p:cNvPr>
          <p:cNvSpPr/>
          <p:nvPr/>
        </p:nvSpPr>
        <p:spPr>
          <a:xfrm>
            <a:off x="3927846" y="3050984"/>
            <a:ext cx="1237615" cy="5664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Web aplikacija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Arrow: Up-Down 25">
            <a:extLst>
              <a:ext uri="{FF2B5EF4-FFF2-40B4-BE49-F238E27FC236}">
                <a16:creationId xmlns:a16="http://schemas.microsoft.com/office/drawing/2014/main" id="{1B1AD70C-2A21-3864-24ED-600DE63C138A}"/>
              </a:ext>
            </a:extLst>
          </p:cNvPr>
          <p:cNvSpPr/>
          <p:nvPr/>
        </p:nvSpPr>
        <p:spPr>
          <a:xfrm>
            <a:off x="4374250" y="3800914"/>
            <a:ext cx="344805" cy="595630"/>
          </a:xfrm>
          <a:prstGeom prst="up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bs-Latn-BA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E60CD3F-9003-D4B4-C826-D23D1F3DBCF4}"/>
              </a:ext>
            </a:extLst>
          </p:cNvPr>
          <p:cNvSpPr/>
          <p:nvPr/>
        </p:nvSpPr>
        <p:spPr>
          <a:xfrm>
            <a:off x="2636891" y="4533205"/>
            <a:ext cx="1237615" cy="41979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Medicinski radnici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D575DEE-ABD1-BCC8-353F-61A61E6A8E6C}"/>
              </a:ext>
            </a:extLst>
          </p:cNvPr>
          <p:cNvSpPr/>
          <p:nvPr/>
        </p:nvSpPr>
        <p:spPr>
          <a:xfrm>
            <a:off x="3998594" y="4536984"/>
            <a:ext cx="1113527" cy="41601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Pacijenti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DDEAF927-2A80-72E8-3366-438B7A7B4DA5}"/>
              </a:ext>
            </a:extLst>
          </p:cNvPr>
          <p:cNvSpPr/>
          <p:nvPr/>
        </p:nvSpPr>
        <p:spPr>
          <a:xfrm>
            <a:off x="5236209" y="4533205"/>
            <a:ext cx="1237615" cy="41601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bs-Latn-BA" sz="1200" b="1" dirty="0">
                <a:solidFill>
                  <a:srgbClr val="000000"/>
                </a:solidFill>
                <a:effectLst/>
                <a:latin typeface="Exo"/>
                <a:ea typeface="Calibri" panose="020F0502020204030204" pitchFamily="34" charset="0"/>
                <a:cs typeface="Times New Roman" panose="02020603050405020304" pitchFamily="18" charset="0"/>
              </a:rPr>
              <a:t>Učenici i studenti</a:t>
            </a:r>
            <a:endParaRPr lang="bs-Latn-BA" sz="1200" dirty="0">
              <a:effectLst/>
              <a:latin typeface="Exo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16FA39-F35F-BEEE-492B-480B060EC5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03C47DF3-0376-A8DB-CC6C-48EC8195122F}"/>
              </a:ext>
            </a:extLst>
          </p:cNvPr>
          <p:cNvPicPr/>
          <p:nvPr/>
        </p:nvPicPr>
        <p:blipFill>
          <a:blip r:embed="rId5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0195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3"/>
          <p:cNvSpPr/>
          <p:nvPr/>
        </p:nvSpPr>
        <p:spPr>
          <a:xfrm>
            <a:off x="6626833" y="1770300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63"/>
          <p:cNvSpPr/>
          <p:nvPr/>
        </p:nvSpPr>
        <p:spPr>
          <a:xfrm>
            <a:off x="3810264" y="1770300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63"/>
          <p:cNvSpPr/>
          <p:nvPr/>
        </p:nvSpPr>
        <p:spPr>
          <a:xfrm>
            <a:off x="1359603" y="1770300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6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Opis korištenih tehnologija</a:t>
            </a:r>
            <a:endParaRPr dirty="0"/>
          </a:p>
        </p:txBody>
      </p:sp>
      <p:sp>
        <p:nvSpPr>
          <p:cNvPr id="578" name="Google Shape;578;p63"/>
          <p:cNvSpPr txBox="1">
            <a:spLocks noGrp="1"/>
          </p:cNvSpPr>
          <p:nvPr>
            <p:ph type="title" idx="2"/>
          </p:nvPr>
        </p:nvSpPr>
        <p:spPr>
          <a:xfrm>
            <a:off x="828490" y="3003833"/>
            <a:ext cx="20886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Frontend</a:t>
            </a:r>
            <a:endParaRPr dirty="0"/>
          </a:p>
        </p:txBody>
      </p:sp>
      <p:sp>
        <p:nvSpPr>
          <p:cNvPr id="579" name="Google Shape;579;p63"/>
          <p:cNvSpPr txBox="1">
            <a:spLocks noGrp="1"/>
          </p:cNvSpPr>
          <p:nvPr>
            <p:ph type="subTitle" idx="1"/>
          </p:nvPr>
        </p:nvSpPr>
        <p:spPr>
          <a:xfrm>
            <a:off x="713440" y="3458662"/>
            <a:ext cx="2318700" cy="8752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bs-Latn-BA" dirty="0"/>
              <a:t>ReactJS (JavaScript)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bs-Latn-BA" dirty="0"/>
              <a:t>Ant Design (ReactUI bibioteka)</a:t>
            </a:r>
          </a:p>
        </p:txBody>
      </p:sp>
      <p:sp>
        <p:nvSpPr>
          <p:cNvPr id="580" name="Google Shape;580;p63"/>
          <p:cNvSpPr txBox="1">
            <a:spLocks noGrp="1"/>
          </p:cNvSpPr>
          <p:nvPr>
            <p:ph type="title" idx="3"/>
          </p:nvPr>
        </p:nvSpPr>
        <p:spPr>
          <a:xfrm>
            <a:off x="2896707" y="3016025"/>
            <a:ext cx="2901070" cy="2842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Backend i baza podataka</a:t>
            </a:r>
            <a:endParaRPr dirty="0"/>
          </a:p>
        </p:txBody>
      </p:sp>
      <p:sp>
        <p:nvSpPr>
          <p:cNvPr id="581" name="Google Shape;581;p63"/>
          <p:cNvSpPr txBox="1">
            <a:spLocks noGrp="1"/>
          </p:cNvSpPr>
          <p:nvPr>
            <p:ph type="subTitle" idx="4"/>
          </p:nvPr>
        </p:nvSpPr>
        <p:spPr>
          <a:xfrm>
            <a:off x="3427833" y="3470855"/>
            <a:ext cx="23187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bs-Latn-BA" i="1" dirty="0"/>
              <a:t>Springboot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bs-Latn-BA" i="1" dirty="0"/>
              <a:t>PosgreeSQL</a:t>
            </a:r>
            <a:endParaRPr lang="hr-HR" i="1" dirty="0"/>
          </a:p>
        </p:txBody>
      </p:sp>
      <p:sp>
        <p:nvSpPr>
          <p:cNvPr id="582" name="Google Shape;582;p63"/>
          <p:cNvSpPr txBox="1">
            <a:spLocks noGrp="1"/>
          </p:cNvSpPr>
          <p:nvPr>
            <p:ph type="title" idx="5"/>
          </p:nvPr>
        </p:nvSpPr>
        <p:spPr>
          <a:xfrm>
            <a:off x="5885534" y="3003833"/>
            <a:ext cx="2562850" cy="3336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Deployment - Heroku</a:t>
            </a:r>
            <a:endParaRPr dirty="0"/>
          </a:p>
        </p:txBody>
      </p:sp>
      <p:sp>
        <p:nvSpPr>
          <p:cNvPr id="583" name="Google Shape;583;p63"/>
          <p:cNvSpPr txBox="1">
            <a:spLocks noGrp="1"/>
          </p:cNvSpPr>
          <p:nvPr>
            <p:ph type="subTitle" idx="6"/>
          </p:nvPr>
        </p:nvSpPr>
        <p:spPr>
          <a:xfrm>
            <a:off x="5526644" y="3617159"/>
            <a:ext cx="3117484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bs-Latn-BA" dirty="0"/>
              <a:t>Besplatan za studentske potrebe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bs-Latn-BA" dirty="0"/>
              <a:t>Dovoljan broj dyno sati za potrebe projekta</a:t>
            </a:r>
          </a:p>
        </p:txBody>
      </p:sp>
      <p:grpSp>
        <p:nvGrpSpPr>
          <p:cNvPr id="584" name="Google Shape;584;p63"/>
          <p:cNvGrpSpPr/>
          <p:nvPr/>
        </p:nvGrpSpPr>
        <p:grpSpPr>
          <a:xfrm>
            <a:off x="6958271" y="2127227"/>
            <a:ext cx="354136" cy="334348"/>
            <a:chOff x="-25844850" y="2357750"/>
            <a:chExt cx="296175" cy="279625"/>
          </a:xfrm>
        </p:grpSpPr>
        <p:sp>
          <p:nvSpPr>
            <p:cNvPr id="585" name="Google Shape;585;p63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91919"/>
                </a:solidFill>
              </a:endParaRPr>
            </a:p>
          </p:txBody>
        </p:sp>
        <p:sp>
          <p:nvSpPr>
            <p:cNvPr id="586" name="Google Shape;586;p63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91919"/>
                </a:solidFill>
              </a:endParaRPr>
            </a:p>
          </p:txBody>
        </p:sp>
        <p:sp>
          <p:nvSpPr>
            <p:cNvPr id="587" name="Google Shape;587;p63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91919"/>
                </a:solidFill>
              </a:endParaRPr>
            </a:p>
          </p:txBody>
        </p:sp>
        <p:sp>
          <p:nvSpPr>
            <p:cNvPr id="588" name="Google Shape;588;p63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91919"/>
                </a:solidFill>
              </a:endParaRPr>
            </a:p>
          </p:txBody>
        </p:sp>
        <p:sp>
          <p:nvSpPr>
            <p:cNvPr id="589" name="Google Shape;589;p63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91919"/>
                </a:solidFill>
              </a:endParaRPr>
            </a:p>
          </p:txBody>
        </p:sp>
        <p:sp>
          <p:nvSpPr>
            <p:cNvPr id="590" name="Google Shape;590;p63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91919"/>
                </a:solidFill>
              </a:endParaRPr>
            </a:p>
          </p:txBody>
        </p:sp>
      </p:grpSp>
      <p:grpSp>
        <p:nvGrpSpPr>
          <p:cNvPr id="591" name="Google Shape;591;p63"/>
          <p:cNvGrpSpPr/>
          <p:nvPr/>
        </p:nvGrpSpPr>
        <p:grpSpPr>
          <a:xfrm>
            <a:off x="1701500" y="2124765"/>
            <a:ext cx="342580" cy="339271"/>
            <a:chOff x="5049725" y="1435050"/>
            <a:chExt cx="486550" cy="481850"/>
          </a:xfrm>
        </p:grpSpPr>
        <p:sp>
          <p:nvSpPr>
            <p:cNvPr id="592" name="Google Shape;592;p63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" name="Google Shape;593;p63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" name="Google Shape;594;p63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" name="Google Shape;595;p63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6" name="Google Shape;596;p63"/>
          <p:cNvGrpSpPr/>
          <p:nvPr/>
        </p:nvGrpSpPr>
        <p:grpSpPr>
          <a:xfrm>
            <a:off x="4167831" y="2120750"/>
            <a:ext cx="351024" cy="347301"/>
            <a:chOff x="946175" y="3619500"/>
            <a:chExt cx="296975" cy="293825"/>
          </a:xfrm>
        </p:grpSpPr>
        <p:sp>
          <p:nvSpPr>
            <p:cNvPr id="597" name="Google Shape;597;p63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63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63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63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63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63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03" name="Google Shape;603;p63"/>
          <p:cNvCxnSpPr/>
          <p:nvPr/>
        </p:nvCxnSpPr>
        <p:spPr>
          <a:xfrm>
            <a:off x="1725558" y="4513496"/>
            <a:ext cx="56772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04" name="Google Shape;604;p63"/>
          <p:cNvGrpSpPr/>
          <p:nvPr/>
        </p:nvGrpSpPr>
        <p:grpSpPr>
          <a:xfrm>
            <a:off x="1725400" y="1251601"/>
            <a:ext cx="5676724" cy="334356"/>
            <a:chOff x="1524913" y="922950"/>
            <a:chExt cx="6094175" cy="564600"/>
          </a:xfrm>
        </p:grpSpPr>
        <p:cxnSp>
          <p:nvCxnSpPr>
            <p:cNvPr id="605" name="Google Shape;605;p63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6" name="Google Shape;606;p63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Slika 1">
            <a:extLst>
              <a:ext uri="{FF2B5EF4-FFF2-40B4-BE49-F238E27FC236}">
                <a16:creationId xmlns:a16="http://schemas.microsoft.com/office/drawing/2014/main" id="{4C265757-AEDA-6FA3-9CAF-1F654EF7A45A}"/>
              </a:ext>
            </a:extLst>
          </p:cNvPr>
          <p:cNvPicPr/>
          <p:nvPr/>
        </p:nvPicPr>
        <p:blipFill>
          <a:blip r:embed="rId3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C5E856-3CBE-8A66-0709-B5C3A3E5F6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72"/>
          <p:cNvSpPr/>
          <p:nvPr/>
        </p:nvSpPr>
        <p:spPr>
          <a:xfrm>
            <a:off x="1040888" y="1741906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72"/>
          <p:cNvSpPr/>
          <p:nvPr/>
        </p:nvSpPr>
        <p:spPr>
          <a:xfrm>
            <a:off x="3055963" y="1741906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72"/>
          <p:cNvSpPr/>
          <p:nvPr/>
        </p:nvSpPr>
        <p:spPr>
          <a:xfrm>
            <a:off x="7086088" y="1741906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72"/>
          <p:cNvSpPr/>
          <p:nvPr/>
        </p:nvSpPr>
        <p:spPr>
          <a:xfrm>
            <a:off x="5071025" y="1741906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7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Zakonska ograničenja</a:t>
            </a:r>
            <a:endParaRPr dirty="0"/>
          </a:p>
        </p:txBody>
      </p:sp>
      <p:sp>
        <p:nvSpPr>
          <p:cNvPr id="790" name="Google Shape;790;p72"/>
          <p:cNvSpPr txBox="1"/>
          <p:nvPr/>
        </p:nvSpPr>
        <p:spPr>
          <a:xfrm>
            <a:off x="703988" y="2974880"/>
            <a:ext cx="1690800" cy="679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2000" b="1" dirty="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Zakon o zaštiti ličnih podataka</a:t>
            </a:r>
            <a:endParaRPr sz="2000" b="1" dirty="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792" name="Google Shape;792;p72"/>
          <p:cNvSpPr txBox="1"/>
          <p:nvPr/>
        </p:nvSpPr>
        <p:spPr>
          <a:xfrm>
            <a:off x="2719063" y="2974879"/>
            <a:ext cx="1690800" cy="1155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2000" b="1" dirty="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Zakon o lijekovima i medicinskim sredstvima</a:t>
            </a:r>
            <a:endParaRPr sz="2000" b="1" dirty="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794" name="Google Shape;794;p72"/>
          <p:cNvSpPr txBox="1"/>
          <p:nvPr/>
        </p:nvSpPr>
        <p:spPr>
          <a:xfrm>
            <a:off x="4734138" y="2974879"/>
            <a:ext cx="1690800" cy="822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2000" b="1" dirty="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Zakon o javnim nabavkama</a:t>
            </a:r>
            <a:endParaRPr sz="2000" b="1" dirty="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796" name="Google Shape;796;p72"/>
          <p:cNvSpPr txBox="1"/>
          <p:nvPr/>
        </p:nvSpPr>
        <p:spPr>
          <a:xfrm>
            <a:off x="6749213" y="2974879"/>
            <a:ext cx="1690800" cy="822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2000" b="1" dirty="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Zakon o zdravstvenoj zaštiti</a:t>
            </a:r>
            <a:endParaRPr sz="2000" b="1" dirty="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pic>
        <p:nvPicPr>
          <p:cNvPr id="2" name="Slika 1">
            <a:extLst>
              <a:ext uri="{FF2B5EF4-FFF2-40B4-BE49-F238E27FC236}">
                <a16:creationId xmlns:a16="http://schemas.microsoft.com/office/drawing/2014/main" id="{CB20C86E-6420-8B5F-C06A-C078734FFF96}"/>
              </a:ext>
            </a:extLst>
          </p:cNvPr>
          <p:cNvPicPr/>
          <p:nvPr/>
        </p:nvPicPr>
        <p:blipFill>
          <a:blip r:embed="rId3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AC809F-FFF7-B77A-CC6B-5B9F9C650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7969;p93">
            <a:extLst>
              <a:ext uri="{FF2B5EF4-FFF2-40B4-BE49-F238E27FC236}">
                <a16:creationId xmlns:a16="http://schemas.microsoft.com/office/drawing/2014/main" id="{2EEAC789-925F-C493-823D-0C088E025A4A}"/>
              </a:ext>
            </a:extLst>
          </p:cNvPr>
          <p:cNvGrpSpPr/>
          <p:nvPr/>
        </p:nvGrpSpPr>
        <p:grpSpPr>
          <a:xfrm>
            <a:off x="1364400" y="2087847"/>
            <a:ext cx="367200" cy="367200"/>
            <a:chOff x="-59447250" y="3706150"/>
            <a:chExt cx="319000" cy="308775"/>
          </a:xfrm>
          <a:solidFill>
            <a:schemeClr val="tx1"/>
          </a:solidFill>
        </p:grpSpPr>
        <p:sp>
          <p:nvSpPr>
            <p:cNvPr id="10" name="Google Shape;7970;p93">
              <a:extLst>
                <a:ext uri="{FF2B5EF4-FFF2-40B4-BE49-F238E27FC236}">
                  <a16:creationId xmlns:a16="http://schemas.microsoft.com/office/drawing/2014/main" id="{C1962399-9912-3330-9796-E4FDE80D8547}"/>
                </a:ext>
              </a:extLst>
            </p:cNvPr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971;p93">
              <a:extLst>
                <a:ext uri="{FF2B5EF4-FFF2-40B4-BE49-F238E27FC236}">
                  <a16:creationId xmlns:a16="http://schemas.microsoft.com/office/drawing/2014/main" id="{9F399BBF-3E0D-1842-A287-8AE934ADC7FE}"/>
                </a:ext>
              </a:extLst>
            </p:cNvPr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972;p93">
              <a:extLst>
                <a:ext uri="{FF2B5EF4-FFF2-40B4-BE49-F238E27FC236}">
                  <a16:creationId xmlns:a16="http://schemas.microsoft.com/office/drawing/2014/main" id="{0629A253-B75A-A03B-2594-BEC7A3CA443C}"/>
                </a:ext>
              </a:extLst>
            </p:cNvPr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973;p93">
              <a:extLst>
                <a:ext uri="{FF2B5EF4-FFF2-40B4-BE49-F238E27FC236}">
                  <a16:creationId xmlns:a16="http://schemas.microsoft.com/office/drawing/2014/main" id="{0C6D8622-7E3D-907A-78FC-95C37BD17A2D}"/>
                </a:ext>
              </a:extLst>
            </p:cNvPr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7717;p92">
            <a:extLst>
              <a:ext uri="{FF2B5EF4-FFF2-40B4-BE49-F238E27FC236}">
                <a16:creationId xmlns:a16="http://schemas.microsoft.com/office/drawing/2014/main" id="{EBD0AAA8-77FD-964A-F1CB-A1710CC4CF23}"/>
              </a:ext>
            </a:extLst>
          </p:cNvPr>
          <p:cNvGrpSpPr/>
          <p:nvPr/>
        </p:nvGrpSpPr>
        <p:grpSpPr>
          <a:xfrm>
            <a:off x="3380863" y="2089021"/>
            <a:ext cx="367200" cy="367200"/>
            <a:chOff x="-24694925" y="3518700"/>
            <a:chExt cx="242625" cy="296175"/>
          </a:xfrm>
          <a:solidFill>
            <a:schemeClr val="tx1"/>
          </a:solidFill>
        </p:grpSpPr>
        <p:sp>
          <p:nvSpPr>
            <p:cNvPr id="15" name="Google Shape;7718;p92">
              <a:extLst>
                <a:ext uri="{FF2B5EF4-FFF2-40B4-BE49-F238E27FC236}">
                  <a16:creationId xmlns:a16="http://schemas.microsoft.com/office/drawing/2014/main" id="{CE344211-720E-2457-739F-0D19CB910553}"/>
                </a:ext>
              </a:extLst>
            </p:cNvPr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719;p92">
              <a:extLst>
                <a:ext uri="{FF2B5EF4-FFF2-40B4-BE49-F238E27FC236}">
                  <a16:creationId xmlns:a16="http://schemas.microsoft.com/office/drawing/2014/main" id="{2C409F33-3F9E-2F9C-A846-2853A995F323}"/>
                </a:ext>
              </a:extLst>
            </p:cNvPr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720;p92">
              <a:extLst>
                <a:ext uri="{FF2B5EF4-FFF2-40B4-BE49-F238E27FC236}">
                  <a16:creationId xmlns:a16="http://schemas.microsoft.com/office/drawing/2014/main" id="{A53759D1-B5AC-9665-D8FF-33C297B3FEEF}"/>
                </a:ext>
              </a:extLst>
            </p:cNvPr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721;p92">
              <a:extLst>
                <a:ext uri="{FF2B5EF4-FFF2-40B4-BE49-F238E27FC236}">
                  <a16:creationId xmlns:a16="http://schemas.microsoft.com/office/drawing/2014/main" id="{96D26A9E-3109-0A86-C31B-5F4953C547E8}"/>
                </a:ext>
              </a:extLst>
            </p:cNvPr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7513;p91">
            <a:extLst>
              <a:ext uri="{FF2B5EF4-FFF2-40B4-BE49-F238E27FC236}">
                <a16:creationId xmlns:a16="http://schemas.microsoft.com/office/drawing/2014/main" id="{492A3059-371C-5B8F-C37F-5454D4C31AB5}"/>
              </a:ext>
            </a:extLst>
          </p:cNvPr>
          <p:cNvGrpSpPr/>
          <p:nvPr/>
        </p:nvGrpSpPr>
        <p:grpSpPr>
          <a:xfrm>
            <a:off x="5395925" y="2111477"/>
            <a:ext cx="367200" cy="367200"/>
            <a:chOff x="5049575" y="4993600"/>
            <a:chExt cx="482050" cy="478925"/>
          </a:xfrm>
          <a:solidFill>
            <a:schemeClr val="tx1"/>
          </a:solidFill>
        </p:grpSpPr>
        <p:sp>
          <p:nvSpPr>
            <p:cNvPr id="20" name="Google Shape;7514;p91">
              <a:extLst>
                <a:ext uri="{FF2B5EF4-FFF2-40B4-BE49-F238E27FC236}">
                  <a16:creationId xmlns:a16="http://schemas.microsoft.com/office/drawing/2014/main" id="{D6D8BEE6-4C56-4CB8-BE45-E79B56FD02B7}"/>
                </a:ext>
              </a:extLst>
            </p:cNvPr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" name="Google Shape;7515;p91">
              <a:extLst>
                <a:ext uri="{FF2B5EF4-FFF2-40B4-BE49-F238E27FC236}">
                  <a16:creationId xmlns:a16="http://schemas.microsoft.com/office/drawing/2014/main" id="{57FA7DDB-D062-021E-AF16-0D6196BD94FD}"/>
                </a:ext>
              </a:extLst>
            </p:cNvPr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" name="Google Shape;7516;p91">
              <a:extLst>
                <a:ext uri="{FF2B5EF4-FFF2-40B4-BE49-F238E27FC236}">
                  <a16:creationId xmlns:a16="http://schemas.microsoft.com/office/drawing/2014/main" id="{3B8B48DB-7FCC-95AF-8976-2654875EF4AF}"/>
                </a:ext>
              </a:extLst>
            </p:cNvPr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7517;p91">
              <a:extLst>
                <a:ext uri="{FF2B5EF4-FFF2-40B4-BE49-F238E27FC236}">
                  <a16:creationId xmlns:a16="http://schemas.microsoft.com/office/drawing/2014/main" id="{E57EC19B-DCE0-A6C1-3D36-4FD095387748}"/>
                </a:ext>
              </a:extLst>
            </p:cNvPr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" name="Google Shape;7730;p92">
            <a:extLst>
              <a:ext uri="{FF2B5EF4-FFF2-40B4-BE49-F238E27FC236}">
                <a16:creationId xmlns:a16="http://schemas.microsoft.com/office/drawing/2014/main" id="{9033899A-D5BE-767D-91FE-507888E1C516}"/>
              </a:ext>
            </a:extLst>
          </p:cNvPr>
          <p:cNvGrpSpPr/>
          <p:nvPr/>
        </p:nvGrpSpPr>
        <p:grpSpPr>
          <a:xfrm>
            <a:off x="7410988" y="2104203"/>
            <a:ext cx="367200" cy="367200"/>
            <a:chOff x="-28069875" y="3175300"/>
            <a:chExt cx="260725" cy="296150"/>
          </a:xfrm>
          <a:solidFill>
            <a:schemeClr val="tx1"/>
          </a:solidFill>
        </p:grpSpPr>
        <p:sp>
          <p:nvSpPr>
            <p:cNvPr id="25" name="Google Shape;7731;p92">
              <a:extLst>
                <a:ext uri="{FF2B5EF4-FFF2-40B4-BE49-F238E27FC236}">
                  <a16:creationId xmlns:a16="http://schemas.microsoft.com/office/drawing/2014/main" id="{69DBD5FF-69B5-1533-2F30-470D3D297928}"/>
                </a:ext>
              </a:extLst>
            </p:cNvPr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732;p92">
              <a:extLst>
                <a:ext uri="{FF2B5EF4-FFF2-40B4-BE49-F238E27FC236}">
                  <a16:creationId xmlns:a16="http://schemas.microsoft.com/office/drawing/2014/main" id="{AF1F46F2-6602-A0D0-81D1-84CEAA799C1B}"/>
                </a:ext>
              </a:extLst>
            </p:cNvPr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733;p92">
              <a:extLst>
                <a:ext uri="{FF2B5EF4-FFF2-40B4-BE49-F238E27FC236}">
                  <a16:creationId xmlns:a16="http://schemas.microsoft.com/office/drawing/2014/main" id="{0639BE72-955A-8926-96A3-037DF76991F5}"/>
                </a:ext>
              </a:extLst>
            </p:cNvPr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734;p92">
              <a:extLst>
                <a:ext uri="{FF2B5EF4-FFF2-40B4-BE49-F238E27FC236}">
                  <a16:creationId xmlns:a16="http://schemas.microsoft.com/office/drawing/2014/main" id="{5DCA3EBE-CE90-BE93-50FD-30FF485861F3}"/>
                </a:ext>
              </a:extLst>
            </p:cNvPr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735;p92">
              <a:extLst>
                <a:ext uri="{FF2B5EF4-FFF2-40B4-BE49-F238E27FC236}">
                  <a16:creationId xmlns:a16="http://schemas.microsoft.com/office/drawing/2014/main" id="{5F9F1710-CB71-783E-8EEB-6ED69D471B18}"/>
                </a:ext>
              </a:extLst>
            </p:cNvPr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736;p92">
              <a:extLst>
                <a:ext uri="{FF2B5EF4-FFF2-40B4-BE49-F238E27FC236}">
                  <a16:creationId xmlns:a16="http://schemas.microsoft.com/office/drawing/2014/main" id="{D06F1DE3-1076-23A8-79FF-8D3C1159CF83}"/>
                </a:ext>
              </a:extLst>
            </p:cNvPr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737;p92">
              <a:extLst>
                <a:ext uri="{FF2B5EF4-FFF2-40B4-BE49-F238E27FC236}">
                  <a16:creationId xmlns:a16="http://schemas.microsoft.com/office/drawing/2014/main" id="{B2D0AE81-F3AD-5D63-DB3A-ACFBC8F64E69}"/>
                </a:ext>
              </a:extLst>
            </p:cNvPr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738;p92">
              <a:extLst>
                <a:ext uri="{FF2B5EF4-FFF2-40B4-BE49-F238E27FC236}">
                  <a16:creationId xmlns:a16="http://schemas.microsoft.com/office/drawing/2014/main" id="{55AA2120-67F9-35D0-59D9-06092F661460}"/>
                </a:ext>
              </a:extLst>
            </p:cNvPr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739;p92">
              <a:extLst>
                <a:ext uri="{FF2B5EF4-FFF2-40B4-BE49-F238E27FC236}">
                  <a16:creationId xmlns:a16="http://schemas.microsoft.com/office/drawing/2014/main" id="{C778CFF4-8975-7EFF-1BD9-ECCE852BE26B}"/>
                </a:ext>
              </a:extLst>
            </p:cNvPr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02755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74"/>
          <p:cNvSpPr txBox="1">
            <a:spLocks noGrp="1"/>
          </p:cNvSpPr>
          <p:nvPr>
            <p:ph type="subTitle" idx="1"/>
          </p:nvPr>
        </p:nvSpPr>
        <p:spPr>
          <a:xfrm>
            <a:off x="447095" y="2473923"/>
            <a:ext cx="3419100" cy="13929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/>
              <a:t>Web </a:t>
            </a:r>
            <a:r>
              <a:rPr lang="en-US" dirty="0" err="1"/>
              <a:t>preglednik</a:t>
            </a:r>
            <a:endParaRPr lang="en-US" dirty="0"/>
          </a:p>
          <a:p>
            <a:pPr marL="285750" indent="-285750">
              <a:spcAft>
                <a:spcPts val="1200"/>
              </a:spcAft>
            </a:pPr>
            <a:r>
              <a:rPr lang="en-US" dirty="0" err="1"/>
              <a:t>Javascript</a:t>
            </a:r>
            <a:r>
              <a:rPr lang="en-US" dirty="0"/>
              <a:t> </a:t>
            </a:r>
            <a:r>
              <a:rPr lang="en-US" dirty="0" err="1"/>
              <a:t>podr</a:t>
            </a:r>
            <a:r>
              <a:rPr lang="bs-Latn-BA" dirty="0"/>
              <a:t>ška</a:t>
            </a:r>
          </a:p>
          <a:p>
            <a:pPr marL="285750" indent="-285750">
              <a:spcAft>
                <a:spcPts val="1200"/>
              </a:spcAft>
            </a:pPr>
            <a:r>
              <a:rPr lang="bs-Latn-BA" dirty="0"/>
              <a:t>IaaS/Paas</a:t>
            </a:r>
            <a:endParaRPr dirty="0"/>
          </a:p>
        </p:txBody>
      </p:sp>
      <p:sp>
        <p:nvSpPr>
          <p:cNvPr id="837" name="Google Shape;837;p74"/>
          <p:cNvSpPr txBox="1">
            <a:spLocks noGrp="1"/>
          </p:cNvSpPr>
          <p:nvPr>
            <p:ph type="title"/>
          </p:nvPr>
        </p:nvSpPr>
        <p:spPr>
          <a:xfrm>
            <a:off x="293012" y="1430177"/>
            <a:ext cx="3715954" cy="8489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Hardverska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softverska</a:t>
            </a:r>
            <a:r>
              <a:rPr lang="en-US" dirty="0"/>
              <a:t> </a:t>
            </a:r>
            <a:r>
              <a:rPr lang="en-US" dirty="0" err="1"/>
              <a:t>ograni</a:t>
            </a:r>
            <a:r>
              <a:rPr lang="bs-Latn-BA" dirty="0"/>
              <a:t>č</a:t>
            </a:r>
            <a:r>
              <a:rPr lang="en-US" dirty="0" err="1"/>
              <a:t>enja</a:t>
            </a:r>
            <a:endParaRPr dirty="0"/>
          </a:p>
        </p:txBody>
      </p:sp>
      <p:cxnSp>
        <p:nvCxnSpPr>
          <p:cNvPr id="842" name="Google Shape;842;p74"/>
          <p:cNvCxnSpPr>
            <a:cxnSpLocks/>
          </p:cNvCxnSpPr>
          <p:nvPr/>
        </p:nvCxnSpPr>
        <p:spPr>
          <a:xfrm>
            <a:off x="751196" y="2457498"/>
            <a:ext cx="2778988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3" name="Google Shape;843;p74"/>
          <p:cNvGrpSpPr/>
          <p:nvPr/>
        </p:nvGrpSpPr>
        <p:grpSpPr>
          <a:xfrm>
            <a:off x="901398" y="966538"/>
            <a:ext cx="2523598" cy="356601"/>
            <a:chOff x="1524913" y="922950"/>
            <a:chExt cx="6094175" cy="564600"/>
          </a:xfrm>
        </p:grpSpPr>
        <p:cxnSp>
          <p:nvCxnSpPr>
            <p:cNvPr id="844" name="Google Shape;844;p74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5" name="Google Shape;845;p74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Slika 1">
            <a:extLst>
              <a:ext uri="{FF2B5EF4-FFF2-40B4-BE49-F238E27FC236}">
                <a16:creationId xmlns:a16="http://schemas.microsoft.com/office/drawing/2014/main" id="{A10F7ECA-1D9E-AFAB-05CE-26A02DBDD4D8}"/>
              </a:ext>
            </a:extLst>
          </p:cNvPr>
          <p:cNvPicPr/>
          <p:nvPr/>
        </p:nvPicPr>
        <p:blipFill>
          <a:blip r:embed="rId3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5C4396-C661-F21B-1A92-4C5139EE3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oogle Shape;7327;p91">
            <a:extLst>
              <a:ext uri="{FF2B5EF4-FFF2-40B4-BE49-F238E27FC236}">
                <a16:creationId xmlns:a16="http://schemas.microsoft.com/office/drawing/2014/main" id="{8F55277D-43F0-7F1D-B5AF-2120D41F4BBF}"/>
              </a:ext>
            </a:extLst>
          </p:cNvPr>
          <p:cNvGrpSpPr/>
          <p:nvPr/>
        </p:nvGrpSpPr>
        <p:grpSpPr>
          <a:xfrm>
            <a:off x="6861465" y="1224516"/>
            <a:ext cx="1469900" cy="1369721"/>
            <a:chOff x="4456875" y="2635825"/>
            <a:chExt cx="481825" cy="451700"/>
          </a:xfrm>
          <a:solidFill>
            <a:schemeClr val="tx1"/>
          </a:solidFill>
        </p:grpSpPr>
        <p:sp>
          <p:nvSpPr>
            <p:cNvPr id="5" name="Google Shape;7328;p91">
              <a:extLst>
                <a:ext uri="{FF2B5EF4-FFF2-40B4-BE49-F238E27FC236}">
                  <a16:creationId xmlns:a16="http://schemas.microsoft.com/office/drawing/2014/main" id="{D9103D49-CCA4-E136-F1AD-7D3325521B4A}"/>
                </a:ext>
              </a:extLst>
            </p:cNvPr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" name="Google Shape;7329;p91">
              <a:extLst>
                <a:ext uri="{FF2B5EF4-FFF2-40B4-BE49-F238E27FC236}">
                  <a16:creationId xmlns:a16="http://schemas.microsoft.com/office/drawing/2014/main" id="{5AAC8880-8EF8-1203-0DE4-3AAD35AFF295}"/>
                </a:ext>
              </a:extLst>
            </p:cNvPr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" name="Google Shape;7330;p91">
              <a:extLst>
                <a:ext uri="{FF2B5EF4-FFF2-40B4-BE49-F238E27FC236}">
                  <a16:creationId xmlns:a16="http://schemas.microsoft.com/office/drawing/2014/main" id="{3E44526C-34D2-B3BD-83C6-5C9C00F2B829}"/>
                </a:ext>
              </a:extLst>
            </p:cNvPr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" name="Google Shape;7331;p91">
              <a:extLst>
                <a:ext uri="{FF2B5EF4-FFF2-40B4-BE49-F238E27FC236}">
                  <a16:creationId xmlns:a16="http://schemas.microsoft.com/office/drawing/2014/main" id="{6994F54C-F57C-2AE5-8552-AB6816963CC1}"/>
                </a:ext>
              </a:extLst>
            </p:cNvPr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7332;p91">
              <a:extLst>
                <a:ext uri="{FF2B5EF4-FFF2-40B4-BE49-F238E27FC236}">
                  <a16:creationId xmlns:a16="http://schemas.microsoft.com/office/drawing/2014/main" id="{90470DF5-CCB3-9497-2285-0275ACFB849A}"/>
                </a:ext>
              </a:extLst>
            </p:cNvPr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7333;p91">
              <a:extLst>
                <a:ext uri="{FF2B5EF4-FFF2-40B4-BE49-F238E27FC236}">
                  <a16:creationId xmlns:a16="http://schemas.microsoft.com/office/drawing/2014/main" id="{F2D5169F-3F23-8C7E-D002-37FAE510E2D5}"/>
                </a:ext>
              </a:extLst>
            </p:cNvPr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" name="Google Shape;10099;p97">
            <a:extLst>
              <a:ext uri="{FF2B5EF4-FFF2-40B4-BE49-F238E27FC236}">
                <a16:creationId xmlns:a16="http://schemas.microsoft.com/office/drawing/2014/main" id="{9B9822A3-7533-F960-63AD-4A3FDBE08731}"/>
              </a:ext>
            </a:extLst>
          </p:cNvPr>
          <p:cNvGrpSpPr/>
          <p:nvPr/>
        </p:nvGrpSpPr>
        <p:grpSpPr>
          <a:xfrm>
            <a:off x="7240954" y="3029335"/>
            <a:ext cx="920885" cy="963841"/>
            <a:chOff x="-3771675" y="3971775"/>
            <a:chExt cx="291300" cy="292025"/>
          </a:xfrm>
          <a:solidFill>
            <a:schemeClr val="tx1"/>
          </a:solidFill>
        </p:grpSpPr>
        <p:sp>
          <p:nvSpPr>
            <p:cNvPr id="12" name="Google Shape;10100;p97">
              <a:extLst>
                <a:ext uri="{FF2B5EF4-FFF2-40B4-BE49-F238E27FC236}">
                  <a16:creationId xmlns:a16="http://schemas.microsoft.com/office/drawing/2014/main" id="{A3BCED77-2A0D-A2FF-DB2C-829CF62A2B4B}"/>
                </a:ext>
              </a:extLst>
            </p:cNvPr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101;p97">
              <a:extLst>
                <a:ext uri="{FF2B5EF4-FFF2-40B4-BE49-F238E27FC236}">
                  <a16:creationId xmlns:a16="http://schemas.microsoft.com/office/drawing/2014/main" id="{9F2FEE42-0F4C-7380-B9F5-E35EC92460B0}"/>
                </a:ext>
              </a:extLst>
            </p:cNvPr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102;p97">
              <a:extLst>
                <a:ext uri="{FF2B5EF4-FFF2-40B4-BE49-F238E27FC236}">
                  <a16:creationId xmlns:a16="http://schemas.microsoft.com/office/drawing/2014/main" id="{167C4778-35E6-67F7-2393-3C0895952BFC}"/>
                </a:ext>
              </a:extLst>
            </p:cNvPr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103;p97">
              <a:extLst>
                <a:ext uri="{FF2B5EF4-FFF2-40B4-BE49-F238E27FC236}">
                  <a16:creationId xmlns:a16="http://schemas.microsoft.com/office/drawing/2014/main" id="{4EDABE39-6747-9C7B-3D57-823A5BABF450}"/>
                </a:ext>
              </a:extLst>
            </p:cNvPr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104;p97">
              <a:extLst>
                <a:ext uri="{FF2B5EF4-FFF2-40B4-BE49-F238E27FC236}">
                  <a16:creationId xmlns:a16="http://schemas.microsoft.com/office/drawing/2014/main" id="{2EC44C7F-9E18-7AD8-5ACC-4FC3A55CC541}"/>
                </a:ext>
              </a:extLst>
            </p:cNvPr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Google Shape;880;p76">
            <a:extLst>
              <a:ext uri="{FF2B5EF4-FFF2-40B4-BE49-F238E27FC236}">
                <a16:creationId xmlns:a16="http://schemas.microsoft.com/office/drawing/2014/main" id="{2DE2C87B-250E-ADE6-804A-0FE9218E8A3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7279" t="4616" r="60078" b="50608"/>
          <a:stretch/>
        </p:blipFill>
        <p:spPr>
          <a:xfrm>
            <a:off x="4109030" y="966538"/>
            <a:ext cx="2469837" cy="33931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80534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3" name="Google Shape;49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21" y="89850"/>
            <a:ext cx="4963800" cy="49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59"/>
          <p:cNvSpPr/>
          <p:nvPr/>
        </p:nvSpPr>
        <p:spPr>
          <a:xfrm>
            <a:off x="4913213" y="3706775"/>
            <a:ext cx="3136800" cy="951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59"/>
          <p:cNvSpPr txBox="1">
            <a:spLocks noGrp="1"/>
          </p:cNvSpPr>
          <p:nvPr>
            <p:ph type="title"/>
          </p:nvPr>
        </p:nvSpPr>
        <p:spPr>
          <a:xfrm>
            <a:off x="4822371" y="1839825"/>
            <a:ext cx="4321629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Rezultati</a:t>
            </a:r>
            <a:endParaRPr dirty="0"/>
          </a:p>
        </p:txBody>
      </p:sp>
      <p:sp>
        <p:nvSpPr>
          <p:cNvPr id="495" name="Google Shape;495;p59"/>
          <p:cNvSpPr txBox="1">
            <a:spLocks noGrp="1"/>
          </p:cNvSpPr>
          <p:nvPr>
            <p:ph type="title" idx="2"/>
          </p:nvPr>
        </p:nvSpPr>
        <p:spPr>
          <a:xfrm>
            <a:off x="4916468" y="6747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bs-Latn-BA" dirty="0"/>
              <a:t>4</a:t>
            </a:r>
            <a:endParaRPr dirty="0"/>
          </a:p>
        </p:txBody>
      </p:sp>
      <p:sp>
        <p:nvSpPr>
          <p:cNvPr id="496" name="Google Shape;496;p59"/>
          <p:cNvSpPr txBox="1">
            <a:spLocks noGrp="1"/>
          </p:cNvSpPr>
          <p:nvPr>
            <p:ph type="subTitle" idx="1"/>
          </p:nvPr>
        </p:nvSpPr>
        <p:spPr>
          <a:xfrm>
            <a:off x="5016354" y="3847650"/>
            <a:ext cx="3136799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s-Latn-BA" dirty="0"/>
              <a:t>Dizajn korisničkog interfejsa informacionog sistema poliklinike</a:t>
            </a:r>
          </a:p>
        </p:txBody>
      </p:sp>
      <p:sp>
        <p:nvSpPr>
          <p:cNvPr id="497" name="Google Shape;497;p59"/>
          <p:cNvSpPr/>
          <p:nvPr/>
        </p:nvSpPr>
        <p:spPr>
          <a:xfrm>
            <a:off x="-852000" y="-824901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8" name="Google Shape;498;p59"/>
          <p:cNvCxnSpPr/>
          <p:nvPr/>
        </p:nvCxnSpPr>
        <p:spPr>
          <a:xfrm>
            <a:off x="4968554" y="1747500"/>
            <a:ext cx="1081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8D01E404-224A-1867-189F-A8A7EF8F10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2411D28C-21F9-C61A-5A57-451CA275C403}"/>
              </a:ext>
            </a:extLst>
          </p:cNvPr>
          <p:cNvPicPr/>
          <p:nvPr/>
        </p:nvPicPr>
        <p:blipFill>
          <a:blip r:embed="rId5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54405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74"/>
          <p:cNvSpPr txBox="1">
            <a:spLocks noGrp="1"/>
          </p:cNvSpPr>
          <p:nvPr>
            <p:ph type="subTitle" idx="1"/>
          </p:nvPr>
        </p:nvSpPr>
        <p:spPr>
          <a:xfrm>
            <a:off x="639613" y="2519225"/>
            <a:ext cx="3419100" cy="9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>
                <a:hlinkClick r:id="rId3"/>
              </a:rPr>
              <a:t>https://www.figma.com/proto/t6JIeIEeaU7F3JtZeFt4T3/PIS?node-id=59-402&amp;starting-point-node-id=59%3A402&amp;scaling=scale-down</a:t>
            </a:r>
            <a:endParaRPr lang="bs-Latn-BA" dirty="0"/>
          </a:p>
        </p:txBody>
      </p:sp>
      <p:sp>
        <p:nvSpPr>
          <p:cNvPr id="836" name="Google Shape;836;p74"/>
          <p:cNvSpPr/>
          <p:nvPr/>
        </p:nvSpPr>
        <p:spPr>
          <a:xfrm>
            <a:off x="4858652" y="1351430"/>
            <a:ext cx="3021690" cy="2386230"/>
          </a:xfrm>
          <a:custGeom>
            <a:avLst/>
            <a:gdLst/>
            <a:ahLst/>
            <a:cxnLst/>
            <a:rect l="l" t="t" r="r" b="b"/>
            <a:pathLst>
              <a:path w="131696" h="100673" extrusionOk="0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74"/>
          <p:cNvSpPr txBox="1">
            <a:spLocks noGrp="1"/>
          </p:cNvSpPr>
          <p:nvPr>
            <p:ph type="title"/>
          </p:nvPr>
        </p:nvSpPr>
        <p:spPr>
          <a:xfrm>
            <a:off x="629552" y="1670018"/>
            <a:ext cx="295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Prototipi sistema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B28F40-6047-8D68-1AEF-F46F303F6B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1" t="3890" r="841" b="1595"/>
          <a:stretch/>
        </p:blipFill>
        <p:spPr>
          <a:xfrm>
            <a:off x="4957762" y="1469633"/>
            <a:ext cx="2799412" cy="1623611"/>
          </a:xfrm>
          <a:prstGeom prst="rect">
            <a:avLst/>
          </a:prstGeom>
        </p:spPr>
      </p:pic>
      <p:sp>
        <p:nvSpPr>
          <p:cNvPr id="838" name="Google Shape;838;p74"/>
          <p:cNvSpPr/>
          <p:nvPr/>
        </p:nvSpPr>
        <p:spPr>
          <a:xfrm>
            <a:off x="4560575" y="2332511"/>
            <a:ext cx="712230" cy="1408359"/>
          </a:xfrm>
          <a:custGeom>
            <a:avLst/>
            <a:gdLst/>
            <a:ahLst/>
            <a:cxnLst/>
            <a:rect l="l" t="t" r="r" b="b"/>
            <a:pathLst>
              <a:path w="61960" h="122466" extrusionOk="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74"/>
          <p:cNvSpPr/>
          <p:nvPr/>
        </p:nvSpPr>
        <p:spPr>
          <a:xfrm>
            <a:off x="7123318" y="1886241"/>
            <a:ext cx="1366870" cy="1854330"/>
          </a:xfrm>
          <a:custGeom>
            <a:avLst/>
            <a:gdLst/>
            <a:ahLst/>
            <a:cxnLst/>
            <a:rect l="l" t="t" r="r" b="b"/>
            <a:pathLst>
              <a:path w="70249" h="95461" extrusionOk="0">
                <a:moveTo>
                  <a:pt x="35124" y="3590"/>
                </a:moveTo>
                <a:lnTo>
                  <a:pt x="35466" y="3675"/>
                </a:lnTo>
                <a:lnTo>
                  <a:pt x="35723" y="3846"/>
                </a:lnTo>
                <a:lnTo>
                  <a:pt x="35894" y="4103"/>
                </a:lnTo>
                <a:lnTo>
                  <a:pt x="35979" y="4444"/>
                </a:lnTo>
                <a:lnTo>
                  <a:pt x="35894" y="4786"/>
                </a:lnTo>
                <a:lnTo>
                  <a:pt x="35723" y="5043"/>
                </a:lnTo>
                <a:lnTo>
                  <a:pt x="35466" y="5299"/>
                </a:lnTo>
                <a:lnTo>
                  <a:pt x="34783" y="5299"/>
                </a:lnTo>
                <a:lnTo>
                  <a:pt x="34526" y="5043"/>
                </a:lnTo>
                <a:lnTo>
                  <a:pt x="34355" y="4786"/>
                </a:lnTo>
                <a:lnTo>
                  <a:pt x="34270" y="4444"/>
                </a:lnTo>
                <a:lnTo>
                  <a:pt x="34355" y="4103"/>
                </a:lnTo>
                <a:lnTo>
                  <a:pt x="34526" y="3846"/>
                </a:lnTo>
                <a:lnTo>
                  <a:pt x="34783" y="3675"/>
                </a:lnTo>
                <a:lnTo>
                  <a:pt x="35124" y="3590"/>
                </a:lnTo>
                <a:close/>
                <a:moveTo>
                  <a:pt x="64950" y="8547"/>
                </a:moveTo>
                <a:lnTo>
                  <a:pt x="64950" y="86914"/>
                </a:lnTo>
                <a:lnTo>
                  <a:pt x="5299" y="86914"/>
                </a:lnTo>
                <a:lnTo>
                  <a:pt x="5299" y="8547"/>
                </a:lnTo>
                <a:close/>
                <a:moveTo>
                  <a:pt x="35552" y="89307"/>
                </a:moveTo>
                <a:lnTo>
                  <a:pt x="35894" y="89478"/>
                </a:lnTo>
                <a:lnTo>
                  <a:pt x="36235" y="89649"/>
                </a:lnTo>
                <a:lnTo>
                  <a:pt x="36492" y="89905"/>
                </a:lnTo>
                <a:lnTo>
                  <a:pt x="36748" y="90162"/>
                </a:lnTo>
                <a:lnTo>
                  <a:pt x="36919" y="90504"/>
                </a:lnTo>
                <a:lnTo>
                  <a:pt x="37005" y="90845"/>
                </a:lnTo>
                <a:lnTo>
                  <a:pt x="37090" y="91273"/>
                </a:lnTo>
                <a:lnTo>
                  <a:pt x="37005" y="91615"/>
                </a:lnTo>
                <a:lnTo>
                  <a:pt x="36919" y="92042"/>
                </a:lnTo>
                <a:lnTo>
                  <a:pt x="36748" y="92384"/>
                </a:lnTo>
                <a:lnTo>
                  <a:pt x="36492" y="92640"/>
                </a:lnTo>
                <a:lnTo>
                  <a:pt x="36235" y="92896"/>
                </a:lnTo>
                <a:lnTo>
                  <a:pt x="35894" y="93067"/>
                </a:lnTo>
                <a:lnTo>
                  <a:pt x="35552" y="93153"/>
                </a:lnTo>
                <a:lnTo>
                  <a:pt x="35124" y="93238"/>
                </a:lnTo>
                <a:lnTo>
                  <a:pt x="34697" y="93153"/>
                </a:lnTo>
                <a:lnTo>
                  <a:pt x="34355" y="93067"/>
                </a:lnTo>
                <a:lnTo>
                  <a:pt x="34013" y="92896"/>
                </a:lnTo>
                <a:lnTo>
                  <a:pt x="33757" y="92640"/>
                </a:lnTo>
                <a:lnTo>
                  <a:pt x="33501" y="92384"/>
                </a:lnTo>
                <a:lnTo>
                  <a:pt x="33330" y="92042"/>
                </a:lnTo>
                <a:lnTo>
                  <a:pt x="33244" y="91615"/>
                </a:lnTo>
                <a:lnTo>
                  <a:pt x="33159" y="91273"/>
                </a:lnTo>
                <a:lnTo>
                  <a:pt x="33244" y="90845"/>
                </a:lnTo>
                <a:lnTo>
                  <a:pt x="33330" y="90504"/>
                </a:lnTo>
                <a:lnTo>
                  <a:pt x="33501" y="90162"/>
                </a:lnTo>
                <a:lnTo>
                  <a:pt x="33757" y="89905"/>
                </a:lnTo>
                <a:lnTo>
                  <a:pt x="34013" y="89649"/>
                </a:lnTo>
                <a:lnTo>
                  <a:pt x="34355" y="89478"/>
                </a:lnTo>
                <a:lnTo>
                  <a:pt x="34697" y="89307"/>
                </a:lnTo>
                <a:close/>
                <a:moveTo>
                  <a:pt x="3333" y="0"/>
                </a:moveTo>
                <a:lnTo>
                  <a:pt x="2649" y="86"/>
                </a:lnTo>
                <a:lnTo>
                  <a:pt x="2051" y="257"/>
                </a:lnTo>
                <a:lnTo>
                  <a:pt x="1453" y="599"/>
                </a:lnTo>
                <a:lnTo>
                  <a:pt x="1026" y="1026"/>
                </a:lnTo>
                <a:lnTo>
                  <a:pt x="598" y="1453"/>
                </a:lnTo>
                <a:lnTo>
                  <a:pt x="256" y="2052"/>
                </a:lnTo>
                <a:lnTo>
                  <a:pt x="85" y="2650"/>
                </a:lnTo>
                <a:lnTo>
                  <a:pt x="0" y="3333"/>
                </a:lnTo>
                <a:lnTo>
                  <a:pt x="0" y="92213"/>
                </a:lnTo>
                <a:lnTo>
                  <a:pt x="85" y="92811"/>
                </a:lnTo>
                <a:lnTo>
                  <a:pt x="256" y="93495"/>
                </a:lnTo>
                <a:lnTo>
                  <a:pt x="598" y="94007"/>
                </a:lnTo>
                <a:lnTo>
                  <a:pt x="1026" y="94520"/>
                </a:lnTo>
                <a:lnTo>
                  <a:pt x="1453" y="94862"/>
                </a:lnTo>
                <a:lnTo>
                  <a:pt x="2051" y="95204"/>
                </a:lnTo>
                <a:lnTo>
                  <a:pt x="2649" y="95375"/>
                </a:lnTo>
                <a:lnTo>
                  <a:pt x="3333" y="95460"/>
                </a:lnTo>
                <a:lnTo>
                  <a:pt x="66916" y="95460"/>
                </a:lnTo>
                <a:lnTo>
                  <a:pt x="67600" y="95375"/>
                </a:lnTo>
                <a:lnTo>
                  <a:pt x="68198" y="95204"/>
                </a:lnTo>
                <a:lnTo>
                  <a:pt x="68796" y="94862"/>
                </a:lnTo>
                <a:lnTo>
                  <a:pt x="69309" y="94520"/>
                </a:lnTo>
                <a:lnTo>
                  <a:pt x="69651" y="94007"/>
                </a:lnTo>
                <a:lnTo>
                  <a:pt x="69992" y="93495"/>
                </a:lnTo>
                <a:lnTo>
                  <a:pt x="70163" y="92811"/>
                </a:lnTo>
                <a:lnTo>
                  <a:pt x="70249" y="92213"/>
                </a:lnTo>
                <a:lnTo>
                  <a:pt x="70249" y="3333"/>
                </a:lnTo>
                <a:lnTo>
                  <a:pt x="70163" y="2650"/>
                </a:lnTo>
                <a:lnTo>
                  <a:pt x="69992" y="2052"/>
                </a:lnTo>
                <a:lnTo>
                  <a:pt x="69651" y="1453"/>
                </a:lnTo>
                <a:lnTo>
                  <a:pt x="69309" y="1026"/>
                </a:lnTo>
                <a:lnTo>
                  <a:pt x="68796" y="599"/>
                </a:lnTo>
                <a:lnTo>
                  <a:pt x="68198" y="257"/>
                </a:lnTo>
                <a:lnTo>
                  <a:pt x="67600" y="86"/>
                </a:lnTo>
                <a:lnTo>
                  <a:pt x="66916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2" name="Google Shape;842;p74"/>
          <p:cNvCxnSpPr/>
          <p:nvPr/>
        </p:nvCxnSpPr>
        <p:spPr>
          <a:xfrm>
            <a:off x="728433" y="2331380"/>
            <a:ext cx="25239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3" name="Google Shape;843;p74"/>
          <p:cNvGrpSpPr/>
          <p:nvPr/>
        </p:nvGrpSpPr>
        <p:grpSpPr>
          <a:xfrm>
            <a:off x="688241" y="1340282"/>
            <a:ext cx="2523598" cy="356601"/>
            <a:chOff x="1524913" y="922950"/>
            <a:chExt cx="6094175" cy="564600"/>
          </a:xfrm>
        </p:grpSpPr>
        <p:cxnSp>
          <p:nvCxnSpPr>
            <p:cNvPr id="844" name="Google Shape;844;p74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5" name="Google Shape;845;p74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F0086C4-1469-2A4F-5D52-628094D0AE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2955" y="2486026"/>
            <a:ext cx="651510" cy="11071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33CF4B-20F5-EA4C-B55F-516C72350C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1379" y="2058938"/>
            <a:ext cx="1151413" cy="15167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58831E-C68B-A7B6-F29E-D350694087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lika 1">
            <a:extLst>
              <a:ext uri="{FF2B5EF4-FFF2-40B4-BE49-F238E27FC236}">
                <a16:creationId xmlns:a16="http://schemas.microsoft.com/office/drawing/2014/main" id="{ABD10215-9496-3515-142E-15509D9E7173}"/>
              </a:ext>
            </a:extLst>
          </p:cNvPr>
          <p:cNvPicPr/>
          <p:nvPr/>
        </p:nvPicPr>
        <p:blipFill>
          <a:blip r:embed="rId8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96216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/>
          <p:nvPr/>
        </p:nvSpPr>
        <p:spPr>
          <a:xfrm>
            <a:off x="583165" y="1068150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44"/>
          <p:cNvSpPr/>
          <p:nvPr/>
        </p:nvSpPr>
        <p:spPr>
          <a:xfrm>
            <a:off x="583165" y="2348720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44"/>
          <p:cNvSpPr/>
          <p:nvPr/>
        </p:nvSpPr>
        <p:spPr>
          <a:xfrm>
            <a:off x="4859820" y="1068150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44"/>
          <p:cNvSpPr/>
          <p:nvPr/>
        </p:nvSpPr>
        <p:spPr>
          <a:xfrm>
            <a:off x="4859820" y="2348720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44"/>
          <p:cNvSpPr txBox="1">
            <a:spLocks noGrp="1"/>
          </p:cNvSpPr>
          <p:nvPr>
            <p:ph type="title" idx="13"/>
          </p:nvPr>
        </p:nvSpPr>
        <p:spPr>
          <a:xfrm>
            <a:off x="551840" y="2348720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9" name="Google Shape;259;p44"/>
          <p:cNvSpPr txBox="1">
            <a:spLocks noGrp="1"/>
          </p:cNvSpPr>
          <p:nvPr>
            <p:ph type="title" idx="9"/>
          </p:nvPr>
        </p:nvSpPr>
        <p:spPr>
          <a:xfrm>
            <a:off x="551840" y="1069250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0" name="Google Shape;260;p44"/>
          <p:cNvSpPr txBox="1">
            <a:spLocks noGrp="1"/>
          </p:cNvSpPr>
          <p:nvPr>
            <p:ph type="title" idx="14"/>
          </p:nvPr>
        </p:nvSpPr>
        <p:spPr>
          <a:xfrm>
            <a:off x="4844220" y="1069250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1" name="Google Shape;261;p44"/>
          <p:cNvSpPr txBox="1">
            <a:spLocks noGrp="1"/>
          </p:cNvSpPr>
          <p:nvPr>
            <p:ph type="title" idx="15"/>
          </p:nvPr>
        </p:nvSpPr>
        <p:spPr>
          <a:xfrm>
            <a:off x="4844220" y="2348720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63" name="Google Shape;263;p44"/>
          <p:cNvSpPr txBox="1">
            <a:spLocks noGrp="1"/>
          </p:cNvSpPr>
          <p:nvPr>
            <p:ph type="title" idx="2"/>
          </p:nvPr>
        </p:nvSpPr>
        <p:spPr>
          <a:xfrm>
            <a:off x="1747328" y="103386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Uvod</a:t>
            </a:r>
            <a:endParaRPr dirty="0"/>
          </a:p>
        </p:txBody>
      </p:sp>
      <p:sp>
        <p:nvSpPr>
          <p:cNvPr id="264" name="Google Shape;264;p44"/>
          <p:cNvSpPr txBox="1">
            <a:spLocks noGrp="1"/>
          </p:cNvSpPr>
          <p:nvPr>
            <p:ph type="subTitle" idx="1"/>
          </p:nvPr>
        </p:nvSpPr>
        <p:spPr>
          <a:xfrm>
            <a:off x="1747328" y="1572138"/>
            <a:ext cx="2422336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Opis i namjena, Plan izvedbe, Akteri sistema, Ciljevi projekta</a:t>
            </a:r>
            <a:endParaRPr dirty="0"/>
          </a:p>
        </p:txBody>
      </p:sp>
      <p:sp>
        <p:nvSpPr>
          <p:cNvPr id="265" name="Google Shape;265;p44"/>
          <p:cNvSpPr txBox="1">
            <a:spLocks noGrp="1"/>
          </p:cNvSpPr>
          <p:nvPr>
            <p:ph type="title" idx="3"/>
          </p:nvPr>
        </p:nvSpPr>
        <p:spPr>
          <a:xfrm>
            <a:off x="6042902" y="103386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Opis problema</a:t>
            </a:r>
            <a:endParaRPr dirty="0"/>
          </a:p>
        </p:txBody>
      </p:sp>
      <p:sp>
        <p:nvSpPr>
          <p:cNvPr id="266" name="Google Shape;266;p44"/>
          <p:cNvSpPr txBox="1">
            <a:spLocks noGrp="1"/>
          </p:cNvSpPr>
          <p:nvPr>
            <p:ph type="subTitle" idx="4"/>
          </p:nvPr>
        </p:nvSpPr>
        <p:spPr>
          <a:xfrm>
            <a:off x="6042903" y="1572138"/>
            <a:ext cx="2447294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Poslovni procesi, Funkcionalni i Nefunkcionalni zahtjevi</a:t>
            </a:r>
            <a:endParaRPr dirty="0"/>
          </a:p>
        </p:txBody>
      </p:sp>
      <p:sp>
        <p:nvSpPr>
          <p:cNvPr id="267" name="Google Shape;267;p44"/>
          <p:cNvSpPr txBox="1">
            <a:spLocks noGrp="1"/>
          </p:cNvSpPr>
          <p:nvPr>
            <p:ph type="title" idx="5"/>
          </p:nvPr>
        </p:nvSpPr>
        <p:spPr>
          <a:xfrm>
            <a:off x="1747327" y="2311201"/>
            <a:ext cx="256984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bs-Latn-BA" dirty="0"/>
              <a:t>Rješenje problema</a:t>
            </a:r>
            <a:endParaRPr dirty="0"/>
          </a:p>
        </p:txBody>
      </p:sp>
      <p:sp>
        <p:nvSpPr>
          <p:cNvPr id="268" name="Google Shape;268;p44"/>
          <p:cNvSpPr txBox="1">
            <a:spLocks noGrp="1"/>
          </p:cNvSpPr>
          <p:nvPr>
            <p:ph type="subTitle" idx="6"/>
          </p:nvPr>
        </p:nvSpPr>
        <p:spPr>
          <a:xfrm>
            <a:off x="1769812" y="2801147"/>
            <a:ext cx="2937103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bs-Latn-BA" dirty="0"/>
              <a:t>Arhitekturalni stek, Tehnološki stek, Ograničenja dizajna</a:t>
            </a:r>
            <a:endParaRPr dirty="0"/>
          </a:p>
        </p:txBody>
      </p:sp>
      <p:sp>
        <p:nvSpPr>
          <p:cNvPr id="269" name="Google Shape;269;p44"/>
          <p:cNvSpPr txBox="1">
            <a:spLocks noGrp="1"/>
          </p:cNvSpPr>
          <p:nvPr>
            <p:ph type="title" idx="7"/>
          </p:nvPr>
        </p:nvSpPr>
        <p:spPr>
          <a:xfrm>
            <a:off x="6042902" y="2311201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Rezultati</a:t>
            </a:r>
            <a:endParaRPr dirty="0"/>
          </a:p>
        </p:txBody>
      </p:sp>
      <p:sp>
        <p:nvSpPr>
          <p:cNvPr id="270" name="Google Shape;270;p44"/>
          <p:cNvSpPr txBox="1">
            <a:spLocks noGrp="1"/>
          </p:cNvSpPr>
          <p:nvPr>
            <p:ph type="subTitle" idx="8"/>
          </p:nvPr>
        </p:nvSpPr>
        <p:spPr>
          <a:xfrm>
            <a:off x="6042903" y="2801147"/>
            <a:ext cx="2447294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Dizajn korisničkog interfejsa</a:t>
            </a:r>
            <a:endParaRPr dirty="0"/>
          </a:p>
        </p:txBody>
      </p:sp>
      <p:sp>
        <p:nvSpPr>
          <p:cNvPr id="4" name="Google Shape;255;p44">
            <a:extLst>
              <a:ext uri="{FF2B5EF4-FFF2-40B4-BE49-F238E27FC236}">
                <a16:creationId xmlns:a16="http://schemas.microsoft.com/office/drawing/2014/main" id="{EB34AAB7-58CC-5BEB-1F5E-577DE3A51280}"/>
              </a:ext>
            </a:extLst>
          </p:cNvPr>
          <p:cNvSpPr/>
          <p:nvPr/>
        </p:nvSpPr>
        <p:spPr>
          <a:xfrm>
            <a:off x="592685" y="3674810"/>
            <a:ext cx="1017000" cy="1048200"/>
          </a:xfrm>
          <a:prstGeom prst="roundRect">
            <a:avLst>
              <a:gd name="adj" fmla="val 3338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58;p44">
            <a:extLst>
              <a:ext uri="{FF2B5EF4-FFF2-40B4-BE49-F238E27FC236}">
                <a16:creationId xmlns:a16="http://schemas.microsoft.com/office/drawing/2014/main" id="{0B722A7F-2CDD-F6CA-41DA-EE7E57F2C68E}"/>
              </a:ext>
            </a:extLst>
          </p:cNvPr>
          <p:cNvSpPr txBox="1">
            <a:spLocks/>
          </p:cNvSpPr>
          <p:nvPr/>
        </p:nvSpPr>
        <p:spPr>
          <a:xfrm>
            <a:off x="561360" y="3674810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ata"/>
              <a:buNone/>
              <a:defRPr sz="36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ata"/>
              <a:buNone/>
              <a:defRPr sz="60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ata"/>
              <a:buNone/>
              <a:defRPr sz="60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ata"/>
              <a:buNone/>
              <a:defRPr sz="60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ata"/>
              <a:buNone/>
              <a:defRPr sz="60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ata"/>
              <a:buNone/>
              <a:defRPr sz="60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ata"/>
              <a:buNone/>
              <a:defRPr sz="60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ata"/>
              <a:buNone/>
              <a:defRPr sz="60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ata"/>
              <a:buNone/>
              <a:defRPr sz="60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>
            <a:r>
              <a:rPr lang="en" dirty="0"/>
              <a:t>0</a:t>
            </a:r>
            <a:r>
              <a:rPr lang="bs-Latn-BA" dirty="0"/>
              <a:t>5</a:t>
            </a:r>
            <a:endParaRPr lang="en" dirty="0"/>
          </a:p>
        </p:txBody>
      </p:sp>
      <p:sp>
        <p:nvSpPr>
          <p:cNvPr id="8" name="Google Shape;267;p44">
            <a:extLst>
              <a:ext uri="{FF2B5EF4-FFF2-40B4-BE49-F238E27FC236}">
                <a16:creationId xmlns:a16="http://schemas.microsoft.com/office/drawing/2014/main" id="{D163A24F-132E-8BE5-4527-A61D5409C790}"/>
              </a:ext>
            </a:extLst>
          </p:cNvPr>
          <p:cNvSpPr txBox="1">
            <a:spLocks/>
          </p:cNvSpPr>
          <p:nvPr/>
        </p:nvSpPr>
        <p:spPr>
          <a:xfrm>
            <a:off x="1756848" y="3637291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ata"/>
              <a:buNone/>
              <a:defRPr sz="20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ata"/>
              <a:buNone/>
              <a:defRPr sz="24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ata"/>
              <a:buNone/>
              <a:defRPr sz="24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ata"/>
              <a:buNone/>
              <a:defRPr sz="24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ata"/>
              <a:buNone/>
              <a:defRPr sz="24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ata"/>
              <a:buNone/>
              <a:defRPr sz="24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ata"/>
              <a:buNone/>
              <a:defRPr sz="24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ata"/>
              <a:buNone/>
              <a:defRPr sz="24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ata"/>
              <a:buNone/>
              <a:defRPr sz="2400" b="1" i="0" u="none" strike="noStrike" cap="non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>
            <a:r>
              <a:rPr lang="bs-Latn-BA" dirty="0"/>
              <a:t>Zaključak</a:t>
            </a:r>
          </a:p>
        </p:txBody>
      </p:sp>
      <p:sp>
        <p:nvSpPr>
          <p:cNvPr id="9" name="Google Shape;268;p44">
            <a:extLst>
              <a:ext uri="{FF2B5EF4-FFF2-40B4-BE49-F238E27FC236}">
                <a16:creationId xmlns:a16="http://schemas.microsoft.com/office/drawing/2014/main" id="{3339410C-1CB2-E517-D4B4-CB27CDB0BECC}"/>
              </a:ext>
            </a:extLst>
          </p:cNvPr>
          <p:cNvSpPr txBox="1">
            <a:spLocks/>
          </p:cNvSpPr>
          <p:nvPr/>
        </p:nvSpPr>
        <p:spPr>
          <a:xfrm>
            <a:off x="1756847" y="4187197"/>
            <a:ext cx="2645167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None/>
              <a:defRPr sz="14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None/>
              <a:defRPr sz="14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None/>
              <a:defRPr sz="14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None/>
              <a:defRPr sz="14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None/>
              <a:defRPr sz="14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None/>
              <a:defRPr sz="14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None/>
              <a:defRPr sz="14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None/>
              <a:defRPr sz="14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Exo"/>
              <a:buNone/>
              <a:defRPr sz="14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0" indent="0"/>
            <a:r>
              <a:rPr lang="bs-Latn-BA" dirty="0"/>
              <a:t>Kompletan osvrt na projektni zadatak informacionog sistema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7915FA-89D7-13D9-C9F5-68EB5C0C4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084A4460-6C11-05D4-92B9-36B2F77F3A74}"/>
              </a:ext>
            </a:extLst>
          </p:cNvPr>
          <p:cNvPicPr/>
          <p:nvPr/>
        </p:nvPicPr>
        <p:blipFill>
          <a:blip r:embed="rId4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sp>
        <p:nvSpPr>
          <p:cNvPr id="5" name="Google Shape;301;p48">
            <a:extLst>
              <a:ext uri="{FF2B5EF4-FFF2-40B4-BE49-F238E27FC236}">
                <a16:creationId xmlns:a16="http://schemas.microsoft.com/office/drawing/2014/main" id="{C74F8A99-3E3F-D939-F5B3-BCEA2713ED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9364" y="201468"/>
            <a:ext cx="394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Sadržaj prezentacije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4041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46"/>
          <p:cNvPicPr preferRelativeResize="0"/>
          <p:nvPr/>
        </p:nvPicPr>
        <p:blipFill rotWithShape="1">
          <a:blip r:embed="rId3">
            <a:alphaModFix/>
          </a:blip>
          <a:srcRect t="12219" r="23171" b="12068"/>
          <a:stretch/>
        </p:blipFill>
        <p:spPr>
          <a:xfrm flipH="1">
            <a:off x="4323101" y="430475"/>
            <a:ext cx="4782524" cy="471302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6"/>
          <p:cNvSpPr txBox="1">
            <a:spLocks noGrp="1"/>
          </p:cNvSpPr>
          <p:nvPr>
            <p:ph type="title"/>
          </p:nvPr>
        </p:nvSpPr>
        <p:spPr>
          <a:xfrm>
            <a:off x="720000" y="1839825"/>
            <a:ext cx="37392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Zaključak</a:t>
            </a:r>
            <a:endParaRPr dirty="0"/>
          </a:p>
        </p:txBody>
      </p:sp>
      <p:sp>
        <p:nvSpPr>
          <p:cNvPr id="285" name="Google Shape;285;p46"/>
          <p:cNvSpPr txBox="1">
            <a:spLocks noGrp="1"/>
          </p:cNvSpPr>
          <p:nvPr>
            <p:ph type="title" idx="2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bs-Latn-BA" dirty="0"/>
              <a:t>5</a:t>
            </a:r>
            <a:endParaRPr dirty="0"/>
          </a:p>
        </p:txBody>
      </p:sp>
      <p:sp>
        <p:nvSpPr>
          <p:cNvPr id="286" name="Google Shape;286;p46"/>
          <p:cNvSpPr txBox="1">
            <a:spLocks noGrp="1"/>
          </p:cNvSpPr>
          <p:nvPr>
            <p:ph type="subTitle" idx="1"/>
          </p:nvPr>
        </p:nvSpPr>
        <p:spPr>
          <a:xfrm>
            <a:off x="720000" y="3755325"/>
            <a:ext cx="3220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bs-Latn-BA" dirty="0"/>
              <a:t>Kompletan osvrt na projektni zadatak informacionog sistema</a:t>
            </a:r>
            <a:endParaRPr lang="en-US" dirty="0"/>
          </a:p>
        </p:txBody>
      </p:sp>
      <p:sp>
        <p:nvSpPr>
          <p:cNvPr id="287" name="Google Shape;287;p46"/>
          <p:cNvSpPr/>
          <p:nvPr/>
        </p:nvSpPr>
        <p:spPr>
          <a:xfrm>
            <a:off x="8042675" y="2442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8" name="Google Shape;288;p46"/>
          <p:cNvCxnSpPr/>
          <p:nvPr/>
        </p:nvCxnSpPr>
        <p:spPr>
          <a:xfrm>
            <a:off x="780087" y="3679913"/>
            <a:ext cx="21375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A3372B3-0484-A0DD-EB57-C7760D81BF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519364A6-6D67-FE61-52BD-C5F5321E202E}"/>
              </a:ext>
            </a:extLst>
          </p:cNvPr>
          <p:cNvPicPr/>
          <p:nvPr/>
        </p:nvPicPr>
        <p:blipFill>
          <a:blip r:embed="rId5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47196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0"/>
          <p:cNvSpPr/>
          <p:nvPr/>
        </p:nvSpPr>
        <p:spPr>
          <a:xfrm>
            <a:off x="1311537" y="1038899"/>
            <a:ext cx="2700600" cy="7002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60"/>
          <p:cNvSpPr txBox="1">
            <a:spLocks noGrp="1"/>
          </p:cNvSpPr>
          <p:nvPr>
            <p:ph type="title"/>
          </p:nvPr>
        </p:nvSpPr>
        <p:spPr>
          <a:xfrm>
            <a:off x="1315124" y="1113424"/>
            <a:ext cx="270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Zaključak</a:t>
            </a:r>
            <a:endParaRPr dirty="0"/>
          </a:p>
        </p:txBody>
      </p:sp>
      <p:sp>
        <p:nvSpPr>
          <p:cNvPr id="505" name="Google Shape;505;p60"/>
          <p:cNvSpPr txBox="1">
            <a:spLocks noGrp="1"/>
          </p:cNvSpPr>
          <p:nvPr>
            <p:ph type="subTitle" idx="4294967295"/>
          </p:nvPr>
        </p:nvSpPr>
        <p:spPr>
          <a:xfrm>
            <a:off x="820425" y="2395860"/>
            <a:ext cx="3241250" cy="13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Informacioni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poliklinike</a:t>
            </a:r>
            <a:r>
              <a:rPr lang="en-US" dirty="0"/>
              <a:t> </a:t>
            </a:r>
            <a:r>
              <a:rPr lang="en-US" dirty="0" err="1"/>
              <a:t>Adek</a:t>
            </a:r>
            <a:r>
              <a:rPr lang="en-US" dirty="0"/>
              <a:t> je </a:t>
            </a:r>
            <a:r>
              <a:rPr lang="en-US" dirty="0" err="1"/>
              <a:t>uspješno</a:t>
            </a:r>
            <a:r>
              <a:rPr lang="en-US" dirty="0"/>
              <a:t> </a:t>
            </a:r>
            <a:r>
              <a:rPr lang="en-US" dirty="0" err="1"/>
              <a:t>doveden</a:t>
            </a:r>
            <a:r>
              <a:rPr lang="en-US" dirty="0"/>
              <a:t> do faze </a:t>
            </a:r>
            <a:r>
              <a:rPr lang="en-US" dirty="0" err="1"/>
              <a:t>gdje</a:t>
            </a:r>
            <a:r>
              <a:rPr lang="en-US" dirty="0"/>
              <a:t> </a:t>
            </a:r>
            <a:r>
              <a:rPr lang="en-US" dirty="0" err="1"/>
              <a:t>njegova</a:t>
            </a:r>
            <a:r>
              <a:rPr lang="en-US" dirty="0"/>
              <a:t> </a:t>
            </a:r>
            <a:r>
              <a:rPr lang="en-US" dirty="0" err="1"/>
              <a:t>implementacija</a:t>
            </a:r>
            <a:r>
              <a:rPr lang="en-US" dirty="0"/>
              <a:t> </a:t>
            </a:r>
            <a:r>
              <a:rPr lang="en-US" dirty="0" err="1"/>
              <a:t>mo</a:t>
            </a:r>
            <a:r>
              <a:rPr lang="bs-Latn-BA" dirty="0"/>
              <a:t>že početi. Glavni cilj konačnog sistema je </a:t>
            </a:r>
            <a:r>
              <a:rPr lang="en-US" dirty="0" err="1"/>
              <a:t>poboljšanj</a:t>
            </a:r>
            <a:r>
              <a:rPr lang="bs-Latn-BA" dirty="0"/>
              <a:t>e </a:t>
            </a:r>
            <a:r>
              <a:rPr lang="en-US" dirty="0" err="1"/>
              <a:t>efikasnosti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kvaliteta</a:t>
            </a:r>
            <a:r>
              <a:rPr lang="en-US" dirty="0"/>
              <a:t> </a:t>
            </a:r>
            <a:r>
              <a:rPr lang="en-US" dirty="0" err="1"/>
              <a:t>pružanja</a:t>
            </a:r>
            <a:r>
              <a:rPr lang="en-US" dirty="0"/>
              <a:t> </a:t>
            </a:r>
            <a:r>
              <a:rPr lang="en-US" dirty="0" err="1"/>
              <a:t>medicinskih</a:t>
            </a:r>
            <a:r>
              <a:rPr lang="en-US" dirty="0"/>
              <a:t> </a:t>
            </a:r>
            <a:r>
              <a:rPr lang="en-US" dirty="0" err="1"/>
              <a:t>usluga</a:t>
            </a:r>
            <a:r>
              <a:rPr lang="en-US" dirty="0"/>
              <a:t>.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bs-Latn-BA" dirty="0"/>
              <a:t>će </a:t>
            </a:r>
            <a:r>
              <a:rPr lang="en-US" dirty="0" err="1"/>
              <a:t>pruža</a:t>
            </a:r>
            <a:r>
              <a:rPr lang="bs-Latn-BA" dirty="0"/>
              <a:t>ti</a:t>
            </a:r>
            <a:r>
              <a:rPr lang="en-US" dirty="0"/>
              <a:t> </a:t>
            </a:r>
            <a:r>
              <a:rPr lang="en-US" dirty="0" err="1"/>
              <a:t>podršku</a:t>
            </a:r>
            <a:r>
              <a:rPr lang="en-US" dirty="0"/>
              <a:t> </a:t>
            </a:r>
            <a:r>
              <a:rPr lang="en-US" dirty="0" err="1"/>
              <a:t>svim</a:t>
            </a:r>
            <a:r>
              <a:rPr lang="en-US" dirty="0"/>
              <a:t> </a:t>
            </a:r>
            <a:r>
              <a:rPr lang="en-US" dirty="0" err="1"/>
              <a:t>akterima</a:t>
            </a:r>
            <a:r>
              <a:rPr lang="en-US" dirty="0"/>
              <a:t>, </a:t>
            </a:r>
            <a:r>
              <a:rPr lang="en-US" dirty="0" err="1"/>
              <a:t>omogućava</a:t>
            </a:r>
            <a:r>
              <a:rPr lang="bs-Latn-BA" dirty="0"/>
              <a:t>ti</a:t>
            </a:r>
            <a:r>
              <a:rPr lang="en-US" dirty="0"/>
              <a:t> </a:t>
            </a:r>
            <a:r>
              <a:rPr lang="en-US" dirty="0" err="1"/>
              <a:t>lako</a:t>
            </a:r>
            <a:r>
              <a:rPr lang="en-US" dirty="0"/>
              <a:t> </a:t>
            </a:r>
            <a:r>
              <a:rPr lang="en-US" dirty="0" err="1"/>
              <a:t>upravljanje</a:t>
            </a:r>
            <a:r>
              <a:rPr lang="en-US" dirty="0"/>
              <a:t> </a:t>
            </a:r>
            <a:r>
              <a:rPr lang="en-US" dirty="0" err="1"/>
              <a:t>procesima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osigurava</a:t>
            </a:r>
            <a:r>
              <a:rPr lang="bs-Latn-BA" dirty="0"/>
              <a:t>ti</a:t>
            </a:r>
            <a:r>
              <a:rPr lang="en-US" dirty="0"/>
              <a:t> </a:t>
            </a:r>
            <a:r>
              <a:rPr lang="en-US" dirty="0" err="1"/>
              <a:t>intuitivan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funkcionalan</a:t>
            </a:r>
            <a:r>
              <a:rPr lang="en-US" dirty="0"/>
              <a:t> </a:t>
            </a:r>
            <a:r>
              <a:rPr lang="en-US" dirty="0" err="1"/>
              <a:t>korisnički</a:t>
            </a:r>
            <a:r>
              <a:rPr lang="en-US" dirty="0"/>
              <a:t> </a:t>
            </a:r>
            <a:r>
              <a:rPr lang="en-US" dirty="0" err="1"/>
              <a:t>interfejs</a:t>
            </a:r>
            <a:r>
              <a:rPr lang="en-US" dirty="0"/>
              <a:t>. </a:t>
            </a:r>
            <a:r>
              <a:rPr lang="en-US" dirty="0" err="1"/>
              <a:t>Poliklinika</a:t>
            </a:r>
            <a:r>
              <a:rPr lang="en-US" dirty="0"/>
              <a:t> </a:t>
            </a:r>
            <a:r>
              <a:rPr lang="en-US" dirty="0" err="1"/>
              <a:t>Adek</a:t>
            </a:r>
            <a:r>
              <a:rPr lang="en-US" dirty="0"/>
              <a:t> </a:t>
            </a:r>
            <a:r>
              <a:rPr lang="bs-Latn-BA" dirty="0"/>
              <a:t>će </a:t>
            </a:r>
            <a:r>
              <a:rPr lang="en-US" dirty="0" err="1"/>
              <a:t>posti</a:t>
            </a:r>
            <a:r>
              <a:rPr lang="bs-Latn-BA" dirty="0"/>
              <a:t>ći </a:t>
            </a:r>
            <a:r>
              <a:rPr lang="en-US" dirty="0" err="1"/>
              <a:t>značajan</a:t>
            </a:r>
            <a:r>
              <a:rPr lang="en-US" dirty="0"/>
              <a:t> </a:t>
            </a:r>
            <a:r>
              <a:rPr lang="en-US" dirty="0" err="1"/>
              <a:t>napredak</a:t>
            </a:r>
            <a:r>
              <a:rPr lang="en-US" dirty="0"/>
              <a:t> </a:t>
            </a:r>
            <a:r>
              <a:rPr lang="en-US" dirty="0" err="1"/>
              <a:t>zahvaljujući</a:t>
            </a:r>
            <a:r>
              <a:rPr lang="en-US" dirty="0"/>
              <a:t>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modernom</a:t>
            </a:r>
            <a:r>
              <a:rPr lang="en-US" dirty="0"/>
              <a:t> </a:t>
            </a:r>
            <a:r>
              <a:rPr lang="en-US" dirty="0" err="1"/>
              <a:t>informacionom</a:t>
            </a:r>
            <a:r>
              <a:rPr lang="en-US" dirty="0"/>
              <a:t> </a:t>
            </a:r>
            <a:r>
              <a:rPr lang="en-US" dirty="0" err="1"/>
              <a:t>sistemu</a:t>
            </a:r>
            <a:r>
              <a:rPr lang="en-US" dirty="0"/>
              <a:t>.</a:t>
            </a:r>
          </a:p>
        </p:txBody>
      </p:sp>
      <p:pic>
        <p:nvPicPr>
          <p:cNvPr id="506" name="Google Shape;506;p60"/>
          <p:cNvPicPr preferRelativeResize="0"/>
          <p:nvPr/>
        </p:nvPicPr>
        <p:blipFill rotWithShape="1">
          <a:blip r:embed="rId3">
            <a:alphaModFix/>
          </a:blip>
          <a:srcRect l="31875"/>
          <a:stretch/>
        </p:blipFill>
        <p:spPr>
          <a:xfrm>
            <a:off x="4618522" y="1506250"/>
            <a:ext cx="3186300" cy="26331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Slika 1">
            <a:extLst>
              <a:ext uri="{FF2B5EF4-FFF2-40B4-BE49-F238E27FC236}">
                <a16:creationId xmlns:a16="http://schemas.microsoft.com/office/drawing/2014/main" id="{E460286F-E9CE-1F93-2A99-E06B89BB5709}"/>
              </a:ext>
            </a:extLst>
          </p:cNvPr>
          <p:cNvPicPr/>
          <p:nvPr/>
        </p:nvPicPr>
        <p:blipFill>
          <a:blip r:embed="rId4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49ABD3-7584-AFA0-5347-99EB1017FA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75"/>
          <p:cNvSpPr txBox="1">
            <a:spLocks noGrp="1"/>
          </p:cNvSpPr>
          <p:nvPr>
            <p:ph type="title"/>
          </p:nvPr>
        </p:nvSpPr>
        <p:spPr>
          <a:xfrm>
            <a:off x="1797696" y="1579571"/>
            <a:ext cx="5548500" cy="9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s-Latn-BA" dirty="0"/>
              <a:t>Hvala na pažnji!</a:t>
            </a:r>
            <a:endParaRPr dirty="0"/>
          </a:p>
        </p:txBody>
      </p:sp>
      <p:sp>
        <p:nvSpPr>
          <p:cNvPr id="852" name="Google Shape;852;p75"/>
          <p:cNvSpPr txBox="1"/>
          <p:nvPr/>
        </p:nvSpPr>
        <p:spPr>
          <a:xfrm>
            <a:off x="3064332" y="3750477"/>
            <a:ext cx="31962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Please keep this slide for attribution</a:t>
            </a:r>
            <a:endParaRPr sz="1200" b="1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cxnSp>
        <p:nvCxnSpPr>
          <p:cNvPr id="871" name="Google Shape;871;p75"/>
          <p:cNvCxnSpPr/>
          <p:nvPr/>
        </p:nvCxnSpPr>
        <p:spPr>
          <a:xfrm>
            <a:off x="2766313" y="2619202"/>
            <a:ext cx="36114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2" name="Google Shape;872;p75"/>
          <p:cNvGrpSpPr/>
          <p:nvPr/>
        </p:nvGrpSpPr>
        <p:grpSpPr>
          <a:xfrm>
            <a:off x="2766152" y="1052957"/>
            <a:ext cx="3610799" cy="510229"/>
            <a:chOff x="1524913" y="922950"/>
            <a:chExt cx="6094175" cy="564600"/>
          </a:xfrm>
        </p:grpSpPr>
        <p:cxnSp>
          <p:nvCxnSpPr>
            <p:cNvPr id="873" name="Google Shape;873;p75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4" name="Google Shape;874;p7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B7CB011-E981-8C7B-02D5-529A8FB92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695" y="2903673"/>
            <a:ext cx="5548499" cy="1217003"/>
          </a:xfrm>
          <a:prstGeom prst="rect">
            <a:avLst/>
          </a:prstGeom>
        </p:spPr>
      </p:pic>
      <p:sp>
        <p:nvSpPr>
          <p:cNvPr id="6" name="Google Shape;236;p42">
            <a:extLst>
              <a:ext uri="{FF2B5EF4-FFF2-40B4-BE49-F238E27FC236}">
                <a16:creationId xmlns:a16="http://schemas.microsoft.com/office/drawing/2014/main" id="{341B2D73-4E5F-49A8-B24A-11A9D82F751D}"/>
              </a:ext>
            </a:extLst>
          </p:cNvPr>
          <p:cNvSpPr/>
          <p:nvPr/>
        </p:nvSpPr>
        <p:spPr>
          <a:xfrm>
            <a:off x="2660682" y="2808411"/>
            <a:ext cx="3806701" cy="942065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37;p42">
            <a:extLst>
              <a:ext uri="{FF2B5EF4-FFF2-40B4-BE49-F238E27FC236}">
                <a16:creationId xmlns:a16="http://schemas.microsoft.com/office/drawing/2014/main" id="{AFA70927-6C2C-5C41-DF3B-ABE1BD23188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660682" y="2831120"/>
            <a:ext cx="3806701" cy="8892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Pripremili: Din Švraka, Amina Pandžić, Elvir Vlahovljak, Kenan Fejzić, Aida Hadžiabdić, Amar Hasanović</a:t>
            </a:r>
            <a:endParaRPr dirty="0"/>
          </a:p>
        </p:txBody>
      </p:sp>
      <p:pic>
        <p:nvPicPr>
          <p:cNvPr id="8" name="Slika 1">
            <a:extLst>
              <a:ext uri="{FF2B5EF4-FFF2-40B4-BE49-F238E27FC236}">
                <a16:creationId xmlns:a16="http://schemas.microsoft.com/office/drawing/2014/main" id="{923BECE7-422F-0CBE-5068-9FCAA26D4D3E}"/>
              </a:ext>
            </a:extLst>
          </p:cNvPr>
          <p:cNvPicPr/>
          <p:nvPr/>
        </p:nvPicPr>
        <p:blipFill>
          <a:blip r:embed="rId4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6EBC194-7400-D06E-81DE-B1883E54B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5991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46"/>
          <p:cNvPicPr preferRelativeResize="0"/>
          <p:nvPr/>
        </p:nvPicPr>
        <p:blipFill rotWithShape="1">
          <a:blip r:embed="rId3">
            <a:alphaModFix/>
          </a:blip>
          <a:srcRect t="12219" r="23171" b="12068"/>
          <a:stretch/>
        </p:blipFill>
        <p:spPr>
          <a:xfrm flipH="1">
            <a:off x="4323101" y="430475"/>
            <a:ext cx="4782524" cy="471302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6"/>
          <p:cNvSpPr txBox="1">
            <a:spLocks noGrp="1"/>
          </p:cNvSpPr>
          <p:nvPr>
            <p:ph type="title"/>
          </p:nvPr>
        </p:nvSpPr>
        <p:spPr>
          <a:xfrm>
            <a:off x="720000" y="1839825"/>
            <a:ext cx="37392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Uvod</a:t>
            </a:r>
            <a:endParaRPr dirty="0"/>
          </a:p>
        </p:txBody>
      </p:sp>
      <p:sp>
        <p:nvSpPr>
          <p:cNvPr id="285" name="Google Shape;285;p46"/>
          <p:cNvSpPr txBox="1">
            <a:spLocks noGrp="1"/>
          </p:cNvSpPr>
          <p:nvPr>
            <p:ph type="title" idx="2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86" name="Google Shape;286;p46"/>
          <p:cNvSpPr txBox="1">
            <a:spLocks noGrp="1"/>
          </p:cNvSpPr>
          <p:nvPr>
            <p:ph type="subTitle" idx="1"/>
          </p:nvPr>
        </p:nvSpPr>
        <p:spPr>
          <a:xfrm>
            <a:off x="720000" y="3303152"/>
            <a:ext cx="3220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s-Latn-BA" dirty="0"/>
              <a:t>Opis i namjena sistema, Plan izvedbe projekta, Akteri sistema, Ciljevi projekta</a:t>
            </a:r>
            <a:endParaRPr dirty="0"/>
          </a:p>
        </p:txBody>
      </p:sp>
      <p:sp>
        <p:nvSpPr>
          <p:cNvPr id="287" name="Google Shape;287;p46"/>
          <p:cNvSpPr/>
          <p:nvPr/>
        </p:nvSpPr>
        <p:spPr>
          <a:xfrm>
            <a:off x="8042675" y="2442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8" name="Google Shape;288;p46"/>
          <p:cNvCxnSpPr/>
          <p:nvPr/>
        </p:nvCxnSpPr>
        <p:spPr>
          <a:xfrm>
            <a:off x="780087" y="3247840"/>
            <a:ext cx="21375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E798E29-7CB5-2E9D-53B0-78F46C16D8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E914AAF5-5FB9-538F-A981-33482BD31F5A}"/>
              </a:ext>
            </a:extLst>
          </p:cNvPr>
          <p:cNvPicPr/>
          <p:nvPr/>
        </p:nvPicPr>
        <p:blipFill>
          <a:blip r:embed="rId5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7685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8"/>
          <p:cNvSpPr txBox="1">
            <a:spLocks noGrp="1"/>
          </p:cNvSpPr>
          <p:nvPr>
            <p:ph type="subTitle" idx="1"/>
          </p:nvPr>
        </p:nvSpPr>
        <p:spPr>
          <a:xfrm>
            <a:off x="4328160" y="2014117"/>
            <a:ext cx="3858542" cy="22553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bs-Latn-BA" sz="1600" dirty="0"/>
              <a:t>Informacioni sistem će objediniti sljedeće domene poslovanja: upravljanje pregledima, narudžbama, praksama, recenzijama i komentarima, profilima doktora...</a:t>
            </a:r>
          </a:p>
          <a:p>
            <a:pPr marL="285750" lvl="0" indent="-2857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bs-Latn-BA" sz="1600" dirty="0"/>
              <a:t>Informacioni sistem poliklinike ima osnovnu namjenu da omogući efikasno i brzo upravljanje medicinskim informacijama o pacijentima.</a:t>
            </a:r>
          </a:p>
        </p:txBody>
      </p:sp>
      <p:sp>
        <p:nvSpPr>
          <p:cNvPr id="301" name="Google Shape;301;p48"/>
          <p:cNvSpPr txBox="1">
            <a:spLocks noGrp="1"/>
          </p:cNvSpPr>
          <p:nvPr>
            <p:ph type="title"/>
          </p:nvPr>
        </p:nvSpPr>
        <p:spPr>
          <a:xfrm>
            <a:off x="4168250" y="954140"/>
            <a:ext cx="394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Opis i namjena sistema</a:t>
            </a:r>
            <a:endParaRPr dirty="0"/>
          </a:p>
        </p:txBody>
      </p:sp>
      <p:cxnSp>
        <p:nvCxnSpPr>
          <p:cNvPr id="302" name="Google Shape;302;p48"/>
          <p:cNvCxnSpPr/>
          <p:nvPr/>
        </p:nvCxnSpPr>
        <p:spPr>
          <a:xfrm>
            <a:off x="4878962" y="1770478"/>
            <a:ext cx="2523900" cy="0"/>
          </a:xfrm>
          <a:prstGeom prst="straightConnector1">
            <a:avLst/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3" name="Google Shape;303;p48"/>
          <p:cNvGrpSpPr/>
          <p:nvPr/>
        </p:nvGrpSpPr>
        <p:grpSpPr>
          <a:xfrm>
            <a:off x="4878874" y="375939"/>
            <a:ext cx="2523598" cy="356601"/>
            <a:chOff x="1524913" y="922950"/>
            <a:chExt cx="6094175" cy="564600"/>
          </a:xfrm>
        </p:grpSpPr>
        <p:cxnSp>
          <p:nvCxnSpPr>
            <p:cNvPr id="304" name="Google Shape;304;p48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4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06" name="Google Shape;306;p48"/>
          <p:cNvPicPr preferRelativeResize="0"/>
          <p:nvPr/>
        </p:nvPicPr>
        <p:blipFill rotWithShape="1">
          <a:blip r:embed="rId3">
            <a:alphaModFix/>
          </a:blip>
          <a:srcRect l="25639" r="25644" b="13688"/>
          <a:stretch/>
        </p:blipFill>
        <p:spPr>
          <a:xfrm>
            <a:off x="1151471" y="528175"/>
            <a:ext cx="2604950" cy="461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9490E0-02FC-F871-2FBA-E3992FDFC0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6B4023F6-BD3C-0CE8-EB4D-0D44CC5D27B9}"/>
              </a:ext>
            </a:extLst>
          </p:cNvPr>
          <p:cNvPicPr/>
          <p:nvPr/>
        </p:nvPicPr>
        <p:blipFill>
          <a:blip r:embed="rId5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91097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8"/>
          <p:cNvSpPr/>
          <p:nvPr/>
        </p:nvSpPr>
        <p:spPr>
          <a:xfrm>
            <a:off x="3253500" y="1671225"/>
            <a:ext cx="2600100" cy="2600100"/>
          </a:xfrm>
          <a:prstGeom prst="roundRect">
            <a:avLst>
              <a:gd name="adj" fmla="val 29802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58"/>
          <p:cNvSpPr/>
          <p:nvPr/>
        </p:nvSpPr>
        <p:spPr>
          <a:xfrm>
            <a:off x="2936400" y="3444625"/>
            <a:ext cx="903300" cy="903600"/>
          </a:xfrm>
          <a:prstGeom prst="roundRect">
            <a:avLst>
              <a:gd name="adj" fmla="val 31699"/>
            </a:avLst>
          </a:prstGeom>
          <a:solidFill>
            <a:schemeClr val="dk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58"/>
          <p:cNvSpPr/>
          <p:nvPr/>
        </p:nvSpPr>
        <p:spPr>
          <a:xfrm>
            <a:off x="5325225" y="3444625"/>
            <a:ext cx="903300" cy="903600"/>
          </a:xfrm>
          <a:prstGeom prst="roundRect">
            <a:avLst>
              <a:gd name="adj" fmla="val 31699"/>
            </a:avLst>
          </a:prstGeom>
          <a:solidFill>
            <a:schemeClr val="dk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58"/>
          <p:cNvSpPr/>
          <p:nvPr/>
        </p:nvSpPr>
        <p:spPr>
          <a:xfrm>
            <a:off x="5325225" y="1557463"/>
            <a:ext cx="903300" cy="903600"/>
          </a:xfrm>
          <a:prstGeom prst="roundRect">
            <a:avLst>
              <a:gd name="adj" fmla="val 31699"/>
            </a:avLst>
          </a:prstGeom>
          <a:solidFill>
            <a:schemeClr val="dk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58"/>
          <p:cNvSpPr/>
          <p:nvPr/>
        </p:nvSpPr>
        <p:spPr>
          <a:xfrm>
            <a:off x="2936400" y="1557438"/>
            <a:ext cx="903300" cy="903600"/>
          </a:xfrm>
          <a:prstGeom prst="roundRect">
            <a:avLst>
              <a:gd name="adj" fmla="val 31699"/>
            </a:avLst>
          </a:prstGeom>
          <a:solidFill>
            <a:schemeClr val="dk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58"/>
          <p:cNvSpPr/>
          <p:nvPr/>
        </p:nvSpPr>
        <p:spPr>
          <a:xfrm>
            <a:off x="3986950" y="2380788"/>
            <a:ext cx="1180800" cy="1180800"/>
          </a:xfrm>
          <a:prstGeom prst="roundRect">
            <a:avLst>
              <a:gd name="adj" fmla="val 3169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Plan izvedbe projekta</a:t>
            </a:r>
            <a:endParaRPr dirty="0"/>
          </a:p>
        </p:txBody>
      </p:sp>
      <p:sp>
        <p:nvSpPr>
          <p:cNvPr id="443" name="Google Shape;443;p58"/>
          <p:cNvSpPr txBox="1"/>
          <p:nvPr/>
        </p:nvSpPr>
        <p:spPr>
          <a:xfrm flipH="1">
            <a:off x="5907154" y="1529938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700" b="1" dirty="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Analiza sistema</a:t>
            </a:r>
          </a:p>
        </p:txBody>
      </p:sp>
      <p:sp>
        <p:nvSpPr>
          <p:cNvPr id="444" name="Google Shape;444;p58"/>
          <p:cNvSpPr txBox="1"/>
          <p:nvPr/>
        </p:nvSpPr>
        <p:spPr>
          <a:xfrm flipH="1">
            <a:off x="6347251" y="1835125"/>
            <a:ext cx="1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Poslovni procesi, zahtjevi i ograničenja</a:t>
            </a:r>
          </a:p>
        </p:txBody>
      </p:sp>
      <p:sp>
        <p:nvSpPr>
          <p:cNvPr id="445" name="Google Shape;445;p58"/>
          <p:cNvSpPr txBox="1"/>
          <p:nvPr/>
        </p:nvSpPr>
        <p:spPr>
          <a:xfrm flipH="1">
            <a:off x="5907154" y="3417125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700" b="1" dirty="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Dizajn sistema</a:t>
            </a:r>
          </a:p>
        </p:txBody>
      </p:sp>
      <p:sp>
        <p:nvSpPr>
          <p:cNvPr id="446" name="Google Shape;446;p58"/>
          <p:cNvSpPr txBox="1"/>
          <p:nvPr/>
        </p:nvSpPr>
        <p:spPr>
          <a:xfrm flipH="1">
            <a:off x="6347251" y="3722303"/>
            <a:ext cx="1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Arhitektura, tehnološki stek i interfejs</a:t>
            </a:r>
          </a:p>
        </p:txBody>
      </p:sp>
      <p:sp>
        <p:nvSpPr>
          <p:cNvPr id="447" name="Google Shape;447;p58"/>
          <p:cNvSpPr txBox="1"/>
          <p:nvPr/>
        </p:nvSpPr>
        <p:spPr>
          <a:xfrm>
            <a:off x="919628" y="1535654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700" b="1" dirty="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Definisanje osnovnog koncepta</a:t>
            </a:r>
          </a:p>
        </p:txBody>
      </p:sp>
      <p:sp>
        <p:nvSpPr>
          <p:cNvPr id="448" name="Google Shape;448;p58"/>
          <p:cNvSpPr txBox="1"/>
          <p:nvPr/>
        </p:nvSpPr>
        <p:spPr>
          <a:xfrm>
            <a:off x="931219" y="2040194"/>
            <a:ext cx="1726800" cy="53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Istraživanje teme</a:t>
            </a:r>
          </a:p>
        </p:txBody>
      </p:sp>
      <p:sp>
        <p:nvSpPr>
          <p:cNvPr id="449" name="Google Shape;449;p58"/>
          <p:cNvSpPr txBox="1"/>
          <p:nvPr/>
        </p:nvSpPr>
        <p:spPr>
          <a:xfrm>
            <a:off x="919628" y="3417125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700" b="1" dirty="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Specifikacija sistema</a:t>
            </a:r>
          </a:p>
        </p:txBody>
      </p:sp>
      <p:sp>
        <p:nvSpPr>
          <p:cNvPr id="450" name="Google Shape;450;p58"/>
          <p:cNvSpPr txBox="1"/>
          <p:nvPr/>
        </p:nvSpPr>
        <p:spPr>
          <a:xfrm>
            <a:off x="931219" y="3774125"/>
            <a:ext cx="1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Intervju</a:t>
            </a:r>
          </a:p>
        </p:txBody>
      </p:sp>
      <p:grpSp>
        <p:nvGrpSpPr>
          <p:cNvPr id="451" name="Google Shape;451;p58"/>
          <p:cNvGrpSpPr/>
          <p:nvPr/>
        </p:nvGrpSpPr>
        <p:grpSpPr>
          <a:xfrm>
            <a:off x="5598342" y="1831207"/>
            <a:ext cx="357053" cy="356121"/>
            <a:chOff x="-28461325" y="3545475"/>
            <a:chExt cx="296950" cy="296175"/>
          </a:xfrm>
        </p:grpSpPr>
        <p:sp>
          <p:nvSpPr>
            <p:cNvPr id="452" name="Google Shape;452;p58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8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8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8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8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8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58"/>
          <p:cNvGrpSpPr/>
          <p:nvPr/>
        </p:nvGrpSpPr>
        <p:grpSpPr>
          <a:xfrm>
            <a:off x="4323411" y="2703102"/>
            <a:ext cx="472095" cy="536239"/>
            <a:chOff x="-28069875" y="3175300"/>
            <a:chExt cx="260725" cy="296150"/>
          </a:xfrm>
        </p:grpSpPr>
        <p:sp>
          <p:nvSpPr>
            <p:cNvPr id="459" name="Google Shape;459;p58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8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8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8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58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58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8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8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8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58"/>
          <p:cNvGrpSpPr/>
          <p:nvPr/>
        </p:nvGrpSpPr>
        <p:grpSpPr>
          <a:xfrm>
            <a:off x="5599462" y="3718847"/>
            <a:ext cx="357055" cy="355170"/>
            <a:chOff x="-24353075" y="3891250"/>
            <a:chExt cx="293800" cy="292225"/>
          </a:xfrm>
        </p:grpSpPr>
        <p:sp>
          <p:nvSpPr>
            <p:cNvPr id="469" name="Google Shape;469;p58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8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58"/>
          <p:cNvGrpSpPr/>
          <p:nvPr/>
        </p:nvGrpSpPr>
        <p:grpSpPr>
          <a:xfrm>
            <a:off x="3186094" y="3717797"/>
            <a:ext cx="384411" cy="356987"/>
            <a:chOff x="-25465200" y="3565175"/>
            <a:chExt cx="298525" cy="277250"/>
          </a:xfrm>
        </p:grpSpPr>
        <p:sp>
          <p:nvSpPr>
            <p:cNvPr id="472" name="Google Shape;472;p58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8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58"/>
          <p:cNvGrpSpPr/>
          <p:nvPr/>
        </p:nvGrpSpPr>
        <p:grpSpPr>
          <a:xfrm>
            <a:off x="3211235" y="1830744"/>
            <a:ext cx="357050" cy="356990"/>
            <a:chOff x="-25094250" y="3547050"/>
            <a:chExt cx="295400" cy="295375"/>
          </a:xfrm>
        </p:grpSpPr>
        <p:sp>
          <p:nvSpPr>
            <p:cNvPr id="475" name="Google Shape;475;p58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8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8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8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8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58"/>
          <p:cNvSpPr txBox="1"/>
          <p:nvPr/>
        </p:nvSpPr>
        <p:spPr>
          <a:xfrm>
            <a:off x="459019" y="1529938"/>
            <a:ext cx="4722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01</a:t>
            </a:r>
            <a:endParaRPr sz="1700" b="1" dirty="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81" name="Google Shape;481;p58"/>
          <p:cNvSpPr txBox="1"/>
          <p:nvPr/>
        </p:nvSpPr>
        <p:spPr>
          <a:xfrm>
            <a:off x="450594" y="3417125"/>
            <a:ext cx="4722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02</a:t>
            </a:r>
            <a:endParaRPr sz="1700" b="1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82" name="Google Shape;482;p58"/>
          <p:cNvSpPr txBox="1"/>
          <p:nvPr/>
        </p:nvSpPr>
        <p:spPr>
          <a:xfrm flipH="1">
            <a:off x="8073948" y="1529950"/>
            <a:ext cx="4722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03</a:t>
            </a:r>
            <a:endParaRPr sz="1700" b="1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83" name="Google Shape;483;p58"/>
          <p:cNvSpPr txBox="1"/>
          <p:nvPr/>
        </p:nvSpPr>
        <p:spPr>
          <a:xfrm flipH="1">
            <a:off x="8073948" y="3417125"/>
            <a:ext cx="4722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04</a:t>
            </a:r>
            <a:endParaRPr sz="1700" b="1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484" name="Google Shape;484;p58"/>
          <p:cNvSpPr/>
          <p:nvPr/>
        </p:nvSpPr>
        <p:spPr>
          <a:xfrm rot="5400000">
            <a:off x="4403963" y="1520094"/>
            <a:ext cx="357000" cy="308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58"/>
          <p:cNvSpPr/>
          <p:nvPr/>
        </p:nvSpPr>
        <p:spPr>
          <a:xfrm rot="-5400000">
            <a:off x="4403963" y="4113594"/>
            <a:ext cx="357000" cy="308700"/>
          </a:xfrm>
          <a:prstGeom prst="triangle">
            <a:avLst>
              <a:gd name="adj" fmla="val 4813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58"/>
          <p:cNvSpPr/>
          <p:nvPr/>
        </p:nvSpPr>
        <p:spPr>
          <a:xfrm rot="10800000">
            <a:off x="5671800" y="2816844"/>
            <a:ext cx="357000" cy="308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58"/>
          <p:cNvSpPr/>
          <p:nvPr/>
        </p:nvSpPr>
        <p:spPr>
          <a:xfrm>
            <a:off x="3078300" y="2816844"/>
            <a:ext cx="357000" cy="308700"/>
          </a:xfrm>
          <a:prstGeom prst="triangle">
            <a:avLst>
              <a:gd name="adj" fmla="val 4813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FE3BB2-5534-88D2-BDE7-17CBF84BAD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05900B5E-5037-AFDB-D819-8BA181A0CFD9}"/>
              </a:ext>
            </a:extLst>
          </p:cNvPr>
          <p:cNvPicPr/>
          <p:nvPr/>
        </p:nvPicPr>
        <p:blipFill>
          <a:blip r:embed="rId4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44901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Akteri sistema</a:t>
            </a:r>
            <a:endParaRPr dirty="0"/>
          </a:p>
        </p:txBody>
      </p:sp>
      <p:sp>
        <p:nvSpPr>
          <p:cNvPr id="294" name="Google Shape;294;p47"/>
          <p:cNvSpPr txBox="1">
            <a:spLocks noGrp="1"/>
          </p:cNvSpPr>
          <p:nvPr>
            <p:ph type="subTitle" idx="1"/>
          </p:nvPr>
        </p:nvSpPr>
        <p:spPr>
          <a:xfrm>
            <a:off x="1487424" y="3707318"/>
            <a:ext cx="6359568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bs-Latn-BA" dirty="0"/>
              <a:t>Akteri sistema se primarno dijele na registrovane i neregistrovane korisnike (gosti sistema)</a:t>
            </a:r>
          </a:p>
          <a:p>
            <a:pPr marL="285750" lvl="0" indent="-2857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bs-Latn-BA" dirty="0"/>
              <a:t>Medicinski tehničari, Doktori, Podrška, Pacijenti, Studenti</a:t>
            </a:r>
          </a:p>
        </p:txBody>
      </p:sp>
      <p:pic>
        <p:nvPicPr>
          <p:cNvPr id="295" name="Google Shape;295;p47"/>
          <p:cNvPicPr preferRelativeResize="0"/>
          <p:nvPr/>
        </p:nvPicPr>
        <p:blipFill rotWithShape="1">
          <a:blip r:embed="rId3">
            <a:alphaModFix/>
          </a:blip>
          <a:srcRect t="30399" b="24213"/>
          <a:stretch/>
        </p:blipFill>
        <p:spPr>
          <a:xfrm>
            <a:off x="1877568" y="999646"/>
            <a:ext cx="5328154" cy="2561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69413A3-221A-72E9-6990-575DA0C06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7BDEF5BE-A660-0C2A-04DF-69BFEBAA56DC}"/>
              </a:ext>
            </a:extLst>
          </p:cNvPr>
          <p:cNvPicPr/>
          <p:nvPr/>
        </p:nvPicPr>
        <p:blipFill>
          <a:blip r:embed="rId5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31094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7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Ciljevi projekta</a:t>
            </a:r>
            <a:endParaRPr dirty="0"/>
          </a:p>
        </p:txBody>
      </p:sp>
      <p:sp>
        <p:nvSpPr>
          <p:cNvPr id="720" name="Google Shape;720;p70"/>
          <p:cNvSpPr txBox="1">
            <a:spLocks noGrp="1"/>
          </p:cNvSpPr>
          <p:nvPr>
            <p:ph type="title" idx="2"/>
          </p:nvPr>
        </p:nvSpPr>
        <p:spPr>
          <a:xfrm>
            <a:off x="1101175" y="1844141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Kvaliteta usluge</a:t>
            </a:r>
            <a:endParaRPr dirty="0"/>
          </a:p>
        </p:txBody>
      </p:sp>
      <p:sp>
        <p:nvSpPr>
          <p:cNvPr id="721" name="Google Shape;721;p70"/>
          <p:cNvSpPr txBox="1">
            <a:spLocks noGrp="1"/>
          </p:cNvSpPr>
          <p:nvPr>
            <p:ph type="subTitle" idx="1"/>
          </p:nvPr>
        </p:nvSpPr>
        <p:spPr>
          <a:xfrm>
            <a:off x="1101175" y="22693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Poboljšanje kvalitete pružanja usluga</a:t>
            </a:r>
            <a:endParaRPr dirty="0"/>
          </a:p>
        </p:txBody>
      </p:sp>
      <p:sp>
        <p:nvSpPr>
          <p:cNvPr id="722" name="Google Shape;722;p70"/>
          <p:cNvSpPr txBox="1">
            <a:spLocks noGrp="1"/>
          </p:cNvSpPr>
          <p:nvPr>
            <p:ph type="title" idx="3"/>
          </p:nvPr>
        </p:nvSpPr>
        <p:spPr>
          <a:xfrm>
            <a:off x="3530178" y="1844141"/>
            <a:ext cx="2090333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Smanjenje vremena čekanja</a:t>
            </a:r>
            <a:endParaRPr dirty="0"/>
          </a:p>
        </p:txBody>
      </p:sp>
      <p:sp>
        <p:nvSpPr>
          <p:cNvPr id="723" name="Google Shape;723;p70"/>
          <p:cNvSpPr txBox="1">
            <a:spLocks noGrp="1"/>
          </p:cNvSpPr>
          <p:nvPr>
            <p:ph type="subTitle" idx="4"/>
          </p:nvPr>
        </p:nvSpPr>
        <p:spPr>
          <a:xfrm>
            <a:off x="3578948" y="233033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D63E3D"/>
              </a:buClr>
              <a:buFont typeface="Arial"/>
              <a:buNone/>
            </a:pPr>
            <a:r>
              <a:rPr lang="bs-Latn-BA" dirty="0">
                <a:solidFill>
                  <a:schemeClr val="dk1"/>
                </a:solidFill>
              </a:rPr>
              <a:t>Smanjenje čekanja pacijenta na usluge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724" name="Google Shape;724;p70"/>
          <p:cNvSpPr txBox="1">
            <a:spLocks noGrp="1"/>
          </p:cNvSpPr>
          <p:nvPr>
            <p:ph type="title" idx="5"/>
          </p:nvPr>
        </p:nvSpPr>
        <p:spPr>
          <a:xfrm>
            <a:off x="1101175" y="3506153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Efikasnost i produktivnost</a:t>
            </a:r>
            <a:endParaRPr dirty="0"/>
          </a:p>
        </p:txBody>
      </p:sp>
      <p:sp>
        <p:nvSpPr>
          <p:cNvPr id="725" name="Google Shape;725;p70"/>
          <p:cNvSpPr txBox="1">
            <a:spLocks noGrp="1"/>
          </p:cNvSpPr>
          <p:nvPr>
            <p:ph type="subTitle" idx="6"/>
          </p:nvPr>
        </p:nvSpPr>
        <p:spPr>
          <a:xfrm>
            <a:off x="966729" y="4077679"/>
            <a:ext cx="226675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Poboljšanje produktivnosti i efikasnosti osoblja</a:t>
            </a:r>
            <a:endParaRPr dirty="0"/>
          </a:p>
        </p:txBody>
      </p:sp>
      <p:sp>
        <p:nvSpPr>
          <p:cNvPr id="726" name="Google Shape;726;p70"/>
          <p:cNvSpPr txBox="1">
            <a:spLocks noGrp="1"/>
          </p:cNvSpPr>
          <p:nvPr>
            <p:ph type="title" idx="7"/>
          </p:nvPr>
        </p:nvSpPr>
        <p:spPr>
          <a:xfrm>
            <a:off x="3457026" y="3506153"/>
            <a:ext cx="2175677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Praćenje studentskih praksi</a:t>
            </a:r>
            <a:endParaRPr dirty="0"/>
          </a:p>
        </p:txBody>
      </p:sp>
      <p:sp>
        <p:nvSpPr>
          <p:cNvPr id="727" name="Google Shape;727;p70"/>
          <p:cNvSpPr txBox="1">
            <a:spLocks noGrp="1"/>
          </p:cNvSpPr>
          <p:nvPr>
            <p:ph type="subTitle" idx="8"/>
          </p:nvPr>
        </p:nvSpPr>
        <p:spPr>
          <a:xfrm>
            <a:off x="3481412" y="4077679"/>
            <a:ext cx="2175676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Organizacija i praćenje praksi u okviru poliklinike</a:t>
            </a:r>
            <a:endParaRPr dirty="0"/>
          </a:p>
        </p:txBody>
      </p:sp>
      <p:sp>
        <p:nvSpPr>
          <p:cNvPr id="728" name="Google Shape;728;p70"/>
          <p:cNvSpPr txBox="1">
            <a:spLocks noGrp="1"/>
          </p:cNvSpPr>
          <p:nvPr>
            <p:ph type="title" idx="9"/>
          </p:nvPr>
        </p:nvSpPr>
        <p:spPr>
          <a:xfrm>
            <a:off x="6056725" y="1844141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Zaštita privatnosti</a:t>
            </a:r>
            <a:endParaRPr dirty="0"/>
          </a:p>
        </p:txBody>
      </p:sp>
      <p:sp>
        <p:nvSpPr>
          <p:cNvPr id="729" name="Google Shape;729;p70"/>
          <p:cNvSpPr txBox="1">
            <a:spLocks noGrp="1"/>
          </p:cNvSpPr>
          <p:nvPr>
            <p:ph type="subTitle" idx="13"/>
          </p:nvPr>
        </p:nvSpPr>
        <p:spPr>
          <a:xfrm>
            <a:off x="6056727" y="2354719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Privatnost i sigurnost korisnika sistema</a:t>
            </a:r>
            <a:endParaRPr dirty="0"/>
          </a:p>
        </p:txBody>
      </p:sp>
      <p:sp>
        <p:nvSpPr>
          <p:cNvPr id="730" name="Google Shape;730;p70"/>
          <p:cNvSpPr txBox="1">
            <a:spLocks noGrp="1"/>
          </p:cNvSpPr>
          <p:nvPr>
            <p:ph type="title" idx="14"/>
          </p:nvPr>
        </p:nvSpPr>
        <p:spPr>
          <a:xfrm>
            <a:off x="6056725" y="3506153"/>
            <a:ext cx="19860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Online narudžbe lijekova</a:t>
            </a:r>
            <a:endParaRPr dirty="0"/>
          </a:p>
        </p:txBody>
      </p:sp>
      <p:sp>
        <p:nvSpPr>
          <p:cNvPr id="731" name="Google Shape;731;p70"/>
          <p:cNvSpPr txBox="1">
            <a:spLocks noGrp="1"/>
          </p:cNvSpPr>
          <p:nvPr>
            <p:ph type="subTitle" idx="15"/>
          </p:nvPr>
        </p:nvSpPr>
        <p:spPr>
          <a:xfrm>
            <a:off x="6056727" y="4065487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Brzo i jednostavno naručivanje lijekova</a:t>
            </a:r>
            <a:endParaRPr dirty="0"/>
          </a:p>
        </p:txBody>
      </p:sp>
      <p:grpSp>
        <p:nvGrpSpPr>
          <p:cNvPr id="732" name="Google Shape;732;p70"/>
          <p:cNvGrpSpPr/>
          <p:nvPr/>
        </p:nvGrpSpPr>
        <p:grpSpPr>
          <a:xfrm>
            <a:off x="4394114" y="1370876"/>
            <a:ext cx="355663" cy="308725"/>
            <a:chOff x="-28462125" y="3199700"/>
            <a:chExt cx="298550" cy="259150"/>
          </a:xfrm>
        </p:grpSpPr>
        <p:sp>
          <p:nvSpPr>
            <p:cNvPr id="733" name="Google Shape;733;p70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70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70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70"/>
          <p:cNvGrpSpPr/>
          <p:nvPr/>
        </p:nvGrpSpPr>
        <p:grpSpPr>
          <a:xfrm>
            <a:off x="1952137" y="3018087"/>
            <a:ext cx="299344" cy="351880"/>
            <a:chOff x="-27691025" y="3175300"/>
            <a:chExt cx="251275" cy="295375"/>
          </a:xfrm>
        </p:grpSpPr>
        <p:sp>
          <p:nvSpPr>
            <p:cNvPr id="737" name="Google Shape;737;p70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70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70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70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70"/>
          <p:cNvGrpSpPr/>
          <p:nvPr/>
        </p:nvGrpSpPr>
        <p:grpSpPr>
          <a:xfrm>
            <a:off x="6872201" y="3028407"/>
            <a:ext cx="353757" cy="331241"/>
            <a:chOff x="-25834600" y="3564375"/>
            <a:chExt cx="296950" cy="278050"/>
          </a:xfrm>
        </p:grpSpPr>
        <p:sp>
          <p:nvSpPr>
            <p:cNvPr id="742" name="Google Shape;742;p70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70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70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70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70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70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70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70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70"/>
          <p:cNvGrpSpPr/>
          <p:nvPr/>
        </p:nvGrpSpPr>
        <p:grpSpPr>
          <a:xfrm>
            <a:off x="1979690" y="1349745"/>
            <a:ext cx="228968" cy="350987"/>
            <a:chOff x="-23930925" y="3149300"/>
            <a:chExt cx="192200" cy="294625"/>
          </a:xfrm>
        </p:grpSpPr>
        <p:sp>
          <p:nvSpPr>
            <p:cNvPr id="751" name="Google Shape;751;p70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70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70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70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70"/>
          <p:cNvGrpSpPr/>
          <p:nvPr/>
        </p:nvGrpSpPr>
        <p:grpSpPr>
          <a:xfrm>
            <a:off x="4396000" y="3017626"/>
            <a:ext cx="351880" cy="352803"/>
            <a:chOff x="-23615075" y="3148525"/>
            <a:chExt cx="295375" cy="296150"/>
          </a:xfrm>
        </p:grpSpPr>
        <p:sp>
          <p:nvSpPr>
            <p:cNvPr id="756" name="Google Shape;756;p70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70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70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70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" name="Google Shape;760;p70"/>
          <p:cNvSpPr/>
          <p:nvPr/>
        </p:nvSpPr>
        <p:spPr>
          <a:xfrm>
            <a:off x="6842327" y="1348360"/>
            <a:ext cx="353786" cy="353757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Slika 1">
            <a:extLst>
              <a:ext uri="{FF2B5EF4-FFF2-40B4-BE49-F238E27FC236}">
                <a16:creationId xmlns:a16="http://schemas.microsoft.com/office/drawing/2014/main" id="{5121F54E-1B95-E875-D809-40906357124B}"/>
              </a:ext>
            </a:extLst>
          </p:cNvPr>
          <p:cNvPicPr/>
          <p:nvPr/>
        </p:nvPicPr>
        <p:blipFill>
          <a:blip r:embed="rId3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7E1257-29EB-C982-C811-79D590A3A1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9"/>
          <p:cNvSpPr/>
          <p:nvPr/>
        </p:nvSpPr>
        <p:spPr>
          <a:xfrm>
            <a:off x="5130933" y="3706775"/>
            <a:ext cx="3136800" cy="951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DADAC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3" name="Google Shape;493;p59"/>
          <p:cNvPicPr preferRelativeResize="0"/>
          <p:nvPr/>
        </p:nvPicPr>
        <p:blipFill rotWithShape="1">
          <a:blip r:embed="rId3">
            <a:alphaModFix/>
          </a:blip>
          <a:srcRect r="3767"/>
          <a:stretch/>
        </p:blipFill>
        <p:spPr>
          <a:xfrm>
            <a:off x="167125" y="89850"/>
            <a:ext cx="4776835" cy="49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59"/>
          <p:cNvSpPr txBox="1">
            <a:spLocks noGrp="1"/>
          </p:cNvSpPr>
          <p:nvPr>
            <p:ph type="title"/>
          </p:nvPr>
        </p:nvSpPr>
        <p:spPr>
          <a:xfrm>
            <a:off x="5047100" y="1734895"/>
            <a:ext cx="37392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dirty="0"/>
              <a:t>Opis problema</a:t>
            </a:r>
            <a:endParaRPr dirty="0"/>
          </a:p>
        </p:txBody>
      </p:sp>
      <p:sp>
        <p:nvSpPr>
          <p:cNvPr id="495" name="Google Shape;495;p59"/>
          <p:cNvSpPr txBox="1">
            <a:spLocks noGrp="1"/>
          </p:cNvSpPr>
          <p:nvPr>
            <p:ph type="title" idx="2"/>
          </p:nvPr>
        </p:nvSpPr>
        <p:spPr>
          <a:xfrm>
            <a:off x="5047100" y="6747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96" name="Google Shape;496;p59"/>
          <p:cNvSpPr txBox="1">
            <a:spLocks noGrp="1"/>
          </p:cNvSpPr>
          <p:nvPr>
            <p:ph type="subTitle" idx="1"/>
          </p:nvPr>
        </p:nvSpPr>
        <p:spPr>
          <a:xfrm>
            <a:off x="5234074" y="3847650"/>
            <a:ext cx="3136799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s-Latn-BA" dirty="0"/>
              <a:t>Poslovni procesi, Funkcionalni i Nefunkcionalni zahtjevi</a:t>
            </a:r>
          </a:p>
        </p:txBody>
      </p:sp>
      <p:sp>
        <p:nvSpPr>
          <p:cNvPr id="497" name="Google Shape;497;p59"/>
          <p:cNvSpPr/>
          <p:nvPr/>
        </p:nvSpPr>
        <p:spPr>
          <a:xfrm>
            <a:off x="-852000" y="-824901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8" name="Google Shape;498;p59"/>
          <p:cNvCxnSpPr/>
          <p:nvPr/>
        </p:nvCxnSpPr>
        <p:spPr>
          <a:xfrm>
            <a:off x="5088300" y="1747500"/>
            <a:ext cx="1081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EA58CEA-32BC-F9BD-2260-5A80E3F575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45611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ka 1">
            <a:extLst>
              <a:ext uri="{FF2B5EF4-FFF2-40B4-BE49-F238E27FC236}">
                <a16:creationId xmlns:a16="http://schemas.microsoft.com/office/drawing/2014/main" id="{C8AAEE4F-F230-74B3-11DA-E478AE280D15}"/>
              </a:ext>
            </a:extLst>
          </p:cNvPr>
          <p:cNvPicPr/>
          <p:nvPr/>
        </p:nvPicPr>
        <p:blipFill>
          <a:blip r:embed="rId5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57480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D7155-FDD0-1BF4-4D42-940FEF3D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65874"/>
            <a:ext cx="7704000" cy="572700"/>
          </a:xfrm>
        </p:spPr>
        <p:txBody>
          <a:bodyPr/>
          <a:lstStyle/>
          <a:p>
            <a:r>
              <a:rPr lang="en-US" dirty="0" err="1"/>
              <a:t>Poslovni</a:t>
            </a:r>
            <a:r>
              <a:rPr lang="en-US" dirty="0"/>
              <a:t> </a:t>
            </a:r>
            <a:r>
              <a:rPr lang="en-US" dirty="0" err="1"/>
              <a:t>procesi</a:t>
            </a:r>
            <a:endParaRPr lang="en-US" dirty="0"/>
          </a:p>
        </p:txBody>
      </p:sp>
      <p:grpSp>
        <p:nvGrpSpPr>
          <p:cNvPr id="4" name="Google Shape;4366;p84">
            <a:extLst>
              <a:ext uri="{FF2B5EF4-FFF2-40B4-BE49-F238E27FC236}">
                <a16:creationId xmlns:a16="http://schemas.microsoft.com/office/drawing/2014/main" id="{226CFAF1-5ADE-0B12-EFA8-DC3CD2889BA4}"/>
              </a:ext>
            </a:extLst>
          </p:cNvPr>
          <p:cNvGrpSpPr/>
          <p:nvPr/>
        </p:nvGrpSpPr>
        <p:grpSpPr>
          <a:xfrm>
            <a:off x="720000" y="879211"/>
            <a:ext cx="7703994" cy="3884946"/>
            <a:chOff x="724986" y="3586278"/>
            <a:chExt cx="1368680" cy="702119"/>
          </a:xfrm>
        </p:grpSpPr>
        <p:grpSp>
          <p:nvGrpSpPr>
            <p:cNvPr id="6" name="Google Shape;4367;p84">
              <a:extLst>
                <a:ext uri="{FF2B5EF4-FFF2-40B4-BE49-F238E27FC236}">
                  <a16:creationId xmlns:a16="http://schemas.microsoft.com/office/drawing/2014/main" id="{7AF6040C-47E6-E8BE-5876-49F59B32BD15}"/>
                </a:ext>
              </a:extLst>
            </p:cNvPr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79" name="Google Shape;4368;p84">
                <a:extLst>
                  <a:ext uri="{FF2B5EF4-FFF2-40B4-BE49-F238E27FC236}">
                    <a16:creationId xmlns:a16="http://schemas.microsoft.com/office/drawing/2014/main" id="{60EF4ABD-E9F1-B971-1B4D-C8B8B9636AC4}"/>
                  </a:ext>
                </a:extLst>
              </p:cNvPr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4369;p84">
                <a:extLst>
                  <a:ext uri="{FF2B5EF4-FFF2-40B4-BE49-F238E27FC236}">
                    <a16:creationId xmlns:a16="http://schemas.microsoft.com/office/drawing/2014/main" id="{A4B8F1D2-0D92-B40E-6E06-30A05437E001}"/>
                  </a:ext>
                </a:extLst>
              </p:cNvPr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4370;p84">
                <a:extLst>
                  <a:ext uri="{FF2B5EF4-FFF2-40B4-BE49-F238E27FC236}">
                    <a16:creationId xmlns:a16="http://schemas.microsoft.com/office/drawing/2014/main" id="{9C5CD23C-A5B8-7DF1-F48F-4676895D5AB9}"/>
                  </a:ext>
                </a:extLst>
              </p:cNvPr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4371;p84">
                <a:extLst>
                  <a:ext uri="{FF2B5EF4-FFF2-40B4-BE49-F238E27FC236}">
                    <a16:creationId xmlns:a16="http://schemas.microsoft.com/office/drawing/2014/main" id="{82992B54-A35F-08B3-9659-8304BE78BB05}"/>
                  </a:ext>
                </a:extLst>
              </p:cNvPr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4372;p84">
                <a:extLst>
                  <a:ext uri="{FF2B5EF4-FFF2-40B4-BE49-F238E27FC236}">
                    <a16:creationId xmlns:a16="http://schemas.microsoft.com/office/drawing/2014/main" id="{237FE85B-FA40-04E5-88E4-09830E70E7F6}"/>
                  </a:ext>
                </a:extLst>
              </p:cNvPr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4373;p84">
                <a:extLst>
                  <a:ext uri="{FF2B5EF4-FFF2-40B4-BE49-F238E27FC236}">
                    <a16:creationId xmlns:a16="http://schemas.microsoft.com/office/drawing/2014/main" id="{6EA3962C-1DE6-5821-88B8-77CD4B5901CF}"/>
                  </a:ext>
                </a:extLst>
              </p:cNvPr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4374;p84">
                <a:extLst>
                  <a:ext uri="{FF2B5EF4-FFF2-40B4-BE49-F238E27FC236}">
                    <a16:creationId xmlns:a16="http://schemas.microsoft.com/office/drawing/2014/main" id="{8A43A2F1-67F4-F897-C7BA-306BA7A6B0F0}"/>
                  </a:ext>
                </a:extLst>
              </p:cNvPr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4375;p84">
                <a:extLst>
                  <a:ext uri="{FF2B5EF4-FFF2-40B4-BE49-F238E27FC236}">
                    <a16:creationId xmlns:a16="http://schemas.microsoft.com/office/drawing/2014/main" id="{D87A98DA-52C4-7B46-B5CB-CDBEF315D22D}"/>
                  </a:ext>
                </a:extLst>
              </p:cNvPr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4376;p84">
                <a:extLst>
                  <a:ext uri="{FF2B5EF4-FFF2-40B4-BE49-F238E27FC236}">
                    <a16:creationId xmlns:a16="http://schemas.microsoft.com/office/drawing/2014/main" id="{2C9E135B-B04F-94A5-002C-45860C0C6FA8}"/>
                  </a:ext>
                </a:extLst>
              </p:cNvPr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4377;p84">
                <a:extLst>
                  <a:ext uri="{FF2B5EF4-FFF2-40B4-BE49-F238E27FC236}">
                    <a16:creationId xmlns:a16="http://schemas.microsoft.com/office/drawing/2014/main" id="{B2295556-405B-CC8B-5F0D-D5D4FBF7FF71}"/>
                  </a:ext>
                </a:extLst>
              </p:cNvPr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4378;p84">
                <a:extLst>
                  <a:ext uri="{FF2B5EF4-FFF2-40B4-BE49-F238E27FC236}">
                    <a16:creationId xmlns:a16="http://schemas.microsoft.com/office/drawing/2014/main" id="{64896F58-76E5-687C-16E7-C8FE8B1111A2}"/>
                  </a:ext>
                </a:extLst>
              </p:cNvPr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4379;p84">
                <a:extLst>
                  <a:ext uri="{FF2B5EF4-FFF2-40B4-BE49-F238E27FC236}">
                    <a16:creationId xmlns:a16="http://schemas.microsoft.com/office/drawing/2014/main" id="{C851A1CF-648A-D243-8A48-8FA338DF4EF3}"/>
                  </a:ext>
                </a:extLst>
              </p:cNvPr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4380;p84">
                <a:extLst>
                  <a:ext uri="{FF2B5EF4-FFF2-40B4-BE49-F238E27FC236}">
                    <a16:creationId xmlns:a16="http://schemas.microsoft.com/office/drawing/2014/main" id="{58921BCD-D519-3587-3400-81E73F1AE286}"/>
                  </a:ext>
                </a:extLst>
              </p:cNvPr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4381;p84">
                <a:extLst>
                  <a:ext uri="{FF2B5EF4-FFF2-40B4-BE49-F238E27FC236}">
                    <a16:creationId xmlns:a16="http://schemas.microsoft.com/office/drawing/2014/main" id="{7F73C0DB-6C69-78AF-59BF-03C542EB72B4}"/>
                  </a:ext>
                </a:extLst>
              </p:cNvPr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4382;p84">
                <a:extLst>
                  <a:ext uri="{FF2B5EF4-FFF2-40B4-BE49-F238E27FC236}">
                    <a16:creationId xmlns:a16="http://schemas.microsoft.com/office/drawing/2014/main" id="{AC9D6CFB-1206-D67B-86B6-8BBF758E623C}"/>
                  </a:ext>
                </a:extLst>
              </p:cNvPr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4383;p84">
                <a:extLst>
                  <a:ext uri="{FF2B5EF4-FFF2-40B4-BE49-F238E27FC236}">
                    <a16:creationId xmlns:a16="http://schemas.microsoft.com/office/drawing/2014/main" id="{D2788AE5-B45C-0C48-A002-8FD20FDFF802}"/>
                  </a:ext>
                </a:extLst>
              </p:cNvPr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4384;p84">
                <a:extLst>
                  <a:ext uri="{FF2B5EF4-FFF2-40B4-BE49-F238E27FC236}">
                    <a16:creationId xmlns:a16="http://schemas.microsoft.com/office/drawing/2014/main" id="{8C422BC7-0DC9-D047-3275-14522025332E}"/>
                  </a:ext>
                </a:extLst>
              </p:cNvPr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4385;p84">
                <a:extLst>
                  <a:ext uri="{FF2B5EF4-FFF2-40B4-BE49-F238E27FC236}">
                    <a16:creationId xmlns:a16="http://schemas.microsoft.com/office/drawing/2014/main" id="{2D12528A-D792-B326-B0A6-C01D0BC7C794}"/>
                  </a:ext>
                </a:extLst>
              </p:cNvPr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4386;p84">
                <a:extLst>
                  <a:ext uri="{FF2B5EF4-FFF2-40B4-BE49-F238E27FC236}">
                    <a16:creationId xmlns:a16="http://schemas.microsoft.com/office/drawing/2014/main" id="{A2BBCEE8-7B4B-9E14-B8D0-AB21DA175E51}"/>
                  </a:ext>
                </a:extLst>
              </p:cNvPr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4387;p84">
                <a:extLst>
                  <a:ext uri="{FF2B5EF4-FFF2-40B4-BE49-F238E27FC236}">
                    <a16:creationId xmlns:a16="http://schemas.microsoft.com/office/drawing/2014/main" id="{C553456B-0F25-F7F3-DE9F-4E5FA4484298}"/>
                  </a:ext>
                </a:extLst>
              </p:cNvPr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4388;p84">
              <a:extLst>
                <a:ext uri="{FF2B5EF4-FFF2-40B4-BE49-F238E27FC236}">
                  <a16:creationId xmlns:a16="http://schemas.microsoft.com/office/drawing/2014/main" id="{3439C965-4660-7AA9-3E03-6C0F771F5539}"/>
                </a:ext>
              </a:extLst>
            </p:cNvPr>
            <p:cNvGrpSpPr/>
            <p:nvPr/>
          </p:nvGrpSpPr>
          <p:grpSpPr>
            <a:xfrm>
              <a:off x="724986" y="3586278"/>
              <a:ext cx="1368680" cy="702119"/>
              <a:chOff x="724986" y="3586278"/>
              <a:chExt cx="1368680" cy="702119"/>
            </a:xfrm>
          </p:grpSpPr>
          <p:grpSp>
            <p:nvGrpSpPr>
              <p:cNvPr id="10" name="Google Shape;4389;p84">
                <a:extLst>
                  <a:ext uri="{FF2B5EF4-FFF2-40B4-BE49-F238E27FC236}">
                    <a16:creationId xmlns:a16="http://schemas.microsoft.com/office/drawing/2014/main" id="{A4771E0E-956F-2760-B648-F6F3C8135A00}"/>
                  </a:ext>
                </a:extLst>
              </p:cNvPr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71" name="Google Shape;4390;p84">
                  <a:extLst>
                    <a:ext uri="{FF2B5EF4-FFF2-40B4-BE49-F238E27FC236}">
                      <a16:creationId xmlns:a16="http://schemas.microsoft.com/office/drawing/2014/main" id="{51F9D307-697F-7147-80B2-B7619EFB1DE5}"/>
                    </a:ext>
                  </a:extLst>
                </p:cNvPr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77" name="Google Shape;4391;p84">
                    <a:extLst>
                      <a:ext uri="{FF2B5EF4-FFF2-40B4-BE49-F238E27FC236}">
                        <a16:creationId xmlns:a16="http://schemas.microsoft.com/office/drawing/2014/main" id="{88DC944B-467B-6523-8892-0A36E10E41AE}"/>
                      </a:ext>
                    </a:extLst>
                  </p:cNvPr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4392;p84">
                    <a:extLst>
                      <a:ext uri="{FF2B5EF4-FFF2-40B4-BE49-F238E27FC236}">
                        <a16:creationId xmlns:a16="http://schemas.microsoft.com/office/drawing/2014/main" id="{00C27DC3-0BCF-C8FE-31B2-CEFB9F145050}"/>
                      </a:ext>
                    </a:extLst>
                  </p:cNvPr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2" name="Google Shape;4393;p84">
                  <a:extLst>
                    <a:ext uri="{FF2B5EF4-FFF2-40B4-BE49-F238E27FC236}">
                      <a16:creationId xmlns:a16="http://schemas.microsoft.com/office/drawing/2014/main" id="{2E6B4FF9-8888-BB65-9AAD-FA62075A9772}"/>
                    </a:ext>
                  </a:extLst>
                </p:cNvPr>
                <p:cNvGrpSpPr/>
                <p:nvPr/>
              </p:nvGrpSpPr>
              <p:grpSpPr>
                <a:xfrm>
                  <a:off x="1498221" y="4047614"/>
                  <a:ext cx="385143" cy="240783"/>
                  <a:chOff x="1498221" y="4047614"/>
                  <a:chExt cx="385143" cy="240783"/>
                </a:xfrm>
              </p:grpSpPr>
              <p:sp>
                <p:nvSpPr>
                  <p:cNvPr id="73" name="Google Shape;4394;p84">
                    <a:extLst>
                      <a:ext uri="{FF2B5EF4-FFF2-40B4-BE49-F238E27FC236}">
                        <a16:creationId xmlns:a16="http://schemas.microsoft.com/office/drawing/2014/main" id="{DD284E04-66B1-5730-6BE6-9353B4924E87}"/>
                      </a:ext>
                    </a:extLst>
                  </p:cNvPr>
                  <p:cNvSpPr/>
                  <p:nvPr/>
                </p:nvSpPr>
                <p:spPr>
                  <a:xfrm>
                    <a:off x="1648778" y="4185661"/>
                    <a:ext cx="234586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b="1" dirty="0" err="1">
                        <a:solidFill>
                          <a:schemeClr val="bg1"/>
                        </a:solidFill>
                        <a:latin typeface="Prata"/>
                        <a:sym typeface="Prata"/>
                      </a:rPr>
                      <a:t>Upravljanje</a:t>
                    </a:r>
                    <a:r>
                      <a:rPr lang="en-US" b="1" dirty="0">
                        <a:solidFill>
                          <a:schemeClr val="bg1"/>
                        </a:solidFill>
                        <a:latin typeface="Prata"/>
                        <a:sym typeface="Prata"/>
                      </a:rPr>
                      <a:t> </a:t>
                    </a:r>
                    <a:r>
                      <a:rPr lang="en-US" b="1" dirty="0" err="1">
                        <a:solidFill>
                          <a:schemeClr val="bg1"/>
                        </a:solidFill>
                        <a:latin typeface="Prata"/>
                        <a:sym typeface="Prata"/>
                      </a:rPr>
                      <a:t>inventarom</a:t>
                    </a:r>
                    <a:endParaRPr dirty="0">
                      <a:solidFill>
                        <a:schemeClr val="bg1"/>
                      </a:solidFill>
                    </a:endParaRPr>
                  </a:p>
                </p:txBody>
              </p:sp>
              <p:grpSp>
                <p:nvGrpSpPr>
                  <p:cNvPr id="74" name="Google Shape;4395;p84">
                    <a:extLst>
                      <a:ext uri="{FF2B5EF4-FFF2-40B4-BE49-F238E27FC236}">
                        <a16:creationId xmlns:a16="http://schemas.microsoft.com/office/drawing/2014/main" id="{F34168B1-0C39-CD61-18DF-797C65B04B46}"/>
                      </a:ext>
                    </a:extLst>
                  </p:cNvPr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75" name="Google Shape;4396;p84">
                      <a:extLst>
                        <a:ext uri="{FF2B5EF4-FFF2-40B4-BE49-F238E27FC236}">
                          <a16:creationId xmlns:a16="http://schemas.microsoft.com/office/drawing/2014/main" id="{8084F496-ACF6-A567-576F-1AF9CB5F3C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" name="Google Shape;4397;p84">
                      <a:extLst>
                        <a:ext uri="{FF2B5EF4-FFF2-40B4-BE49-F238E27FC236}">
                          <a16:creationId xmlns:a16="http://schemas.microsoft.com/office/drawing/2014/main" id="{5FD7B35F-C59E-731F-52CD-25B83D8C29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2" name="Google Shape;4398;p84">
                <a:extLst>
                  <a:ext uri="{FF2B5EF4-FFF2-40B4-BE49-F238E27FC236}">
                    <a16:creationId xmlns:a16="http://schemas.microsoft.com/office/drawing/2014/main" id="{E9F510A4-9ABF-4A60-08C8-23D4CA0167C9}"/>
                  </a:ext>
                </a:extLst>
              </p:cNvPr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58" name="Google Shape;4399;p84">
                  <a:extLst>
                    <a:ext uri="{FF2B5EF4-FFF2-40B4-BE49-F238E27FC236}">
                      <a16:creationId xmlns:a16="http://schemas.microsoft.com/office/drawing/2014/main" id="{DEA1FDC6-76CB-16BA-2C6B-C90782A9D48B}"/>
                    </a:ext>
                  </a:extLst>
                </p:cNvPr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69" name="Google Shape;4400;p84">
                    <a:extLst>
                      <a:ext uri="{FF2B5EF4-FFF2-40B4-BE49-F238E27FC236}">
                        <a16:creationId xmlns:a16="http://schemas.microsoft.com/office/drawing/2014/main" id="{37E46A9D-639E-452C-0282-8A9EA417BC04}"/>
                      </a:ext>
                    </a:extLst>
                  </p:cNvPr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4401;p84">
                    <a:extLst>
                      <a:ext uri="{FF2B5EF4-FFF2-40B4-BE49-F238E27FC236}">
                        <a16:creationId xmlns:a16="http://schemas.microsoft.com/office/drawing/2014/main" id="{20247282-41E0-4023-0862-03294FDFBA83}"/>
                      </a:ext>
                    </a:extLst>
                  </p:cNvPr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" name="Google Shape;4402;p84">
                  <a:extLst>
                    <a:ext uri="{FF2B5EF4-FFF2-40B4-BE49-F238E27FC236}">
                      <a16:creationId xmlns:a16="http://schemas.microsoft.com/office/drawing/2014/main" id="{20ED90B6-A07A-3D0A-563A-2014F98E843E}"/>
                    </a:ext>
                  </a:extLst>
                </p:cNvPr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67" name="Google Shape;4403;p84">
                    <a:extLst>
                      <a:ext uri="{FF2B5EF4-FFF2-40B4-BE49-F238E27FC236}">
                        <a16:creationId xmlns:a16="http://schemas.microsoft.com/office/drawing/2014/main" id="{36F1FED0-D1C9-727B-7828-AB2C63737796}"/>
                      </a:ext>
                    </a:extLst>
                  </p:cNvPr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4404;p84">
                    <a:extLst>
                      <a:ext uri="{FF2B5EF4-FFF2-40B4-BE49-F238E27FC236}">
                        <a16:creationId xmlns:a16="http://schemas.microsoft.com/office/drawing/2014/main" id="{6729FC83-C912-73BA-B67F-DB0929925321}"/>
                      </a:ext>
                    </a:extLst>
                  </p:cNvPr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" name="Google Shape;4405;p84">
                  <a:extLst>
                    <a:ext uri="{FF2B5EF4-FFF2-40B4-BE49-F238E27FC236}">
                      <a16:creationId xmlns:a16="http://schemas.microsoft.com/office/drawing/2014/main" id="{5FC7FE9B-9EE8-27ED-6468-AD3EFA0E0C71}"/>
                    </a:ext>
                  </a:extLst>
                </p:cNvPr>
                <p:cNvGrpSpPr/>
                <p:nvPr/>
              </p:nvGrpSpPr>
              <p:grpSpPr>
                <a:xfrm>
                  <a:off x="1560718" y="3800594"/>
                  <a:ext cx="389364" cy="302090"/>
                  <a:chOff x="1560718" y="3800594"/>
                  <a:chExt cx="389364" cy="302090"/>
                </a:xfrm>
              </p:grpSpPr>
              <p:grpSp>
                <p:nvGrpSpPr>
                  <p:cNvPr id="61" name="Google Shape;4406;p84">
                    <a:extLst>
                      <a:ext uri="{FF2B5EF4-FFF2-40B4-BE49-F238E27FC236}">
                        <a16:creationId xmlns:a16="http://schemas.microsoft.com/office/drawing/2014/main" id="{2CC529CB-6664-BBE9-208A-350560BCCD59}"/>
                      </a:ext>
                    </a:extLst>
                  </p:cNvPr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64" name="Google Shape;4407;p84">
                      <a:extLst>
                        <a:ext uri="{FF2B5EF4-FFF2-40B4-BE49-F238E27FC236}">
                          <a16:creationId xmlns:a16="http://schemas.microsoft.com/office/drawing/2014/main" id="{58C0705A-2763-AACA-6CD6-06DE41C08A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5" name="Google Shape;4408;p84">
                      <a:extLst>
                        <a:ext uri="{FF2B5EF4-FFF2-40B4-BE49-F238E27FC236}">
                          <a16:creationId xmlns:a16="http://schemas.microsoft.com/office/drawing/2014/main" id="{481B7511-EF14-C4B3-9433-A1D0D04A80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" name="Google Shape;4409;p84">
                      <a:extLst>
                        <a:ext uri="{FF2B5EF4-FFF2-40B4-BE49-F238E27FC236}">
                          <a16:creationId xmlns:a16="http://schemas.microsoft.com/office/drawing/2014/main" id="{F97FB42A-B927-E5D2-0D80-D29E30AFF8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62" name="Google Shape;4410;p84">
                    <a:extLst>
                      <a:ext uri="{FF2B5EF4-FFF2-40B4-BE49-F238E27FC236}">
                        <a16:creationId xmlns:a16="http://schemas.microsoft.com/office/drawing/2014/main" id="{3AE0E9B5-684A-3E43-8067-7D3E9E88D678}"/>
                      </a:ext>
                    </a:extLst>
                  </p:cNvPr>
                  <p:cNvSpPr/>
                  <p:nvPr/>
                </p:nvSpPr>
                <p:spPr>
                  <a:xfrm>
                    <a:off x="1733808" y="3800594"/>
                    <a:ext cx="2162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252E47"/>
                      </a:buClr>
                      <a:buSzPts val="2400"/>
                      <a:buFont typeface="Prata"/>
                      <a:buNone/>
                      <a:tabLst/>
                      <a:defRPr/>
                    </a:pP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Telemedicina</a:t>
                    </a:r>
                    <a:r>
                      <a:rPr kumimoji="0" lang="en-US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 </a:t>
                    </a:r>
                  </a:p>
                </p:txBody>
              </p:sp>
              <p:sp>
                <p:nvSpPr>
                  <p:cNvPr id="63" name="Google Shape;4411;p84">
                    <a:extLst>
                      <a:ext uri="{FF2B5EF4-FFF2-40B4-BE49-F238E27FC236}">
                        <a16:creationId xmlns:a16="http://schemas.microsoft.com/office/drawing/2014/main" id="{D9ABFC66-5958-4BF8-5995-E1D5C644C719}"/>
                      </a:ext>
                    </a:extLst>
                  </p:cNvPr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r>
                      <a:rPr lang="en-US" b="1" dirty="0" err="1">
                        <a:solidFill>
                          <a:srgbClr val="252E47"/>
                        </a:solidFill>
                        <a:latin typeface="Prata"/>
                        <a:sym typeface="Prata"/>
                      </a:rPr>
                      <a:t>Edukativni</a:t>
                    </a:r>
                    <a:r>
                      <a:rPr lang="en-US" b="1" dirty="0">
                        <a:solidFill>
                          <a:srgbClr val="252E47"/>
                        </a:solidFill>
                        <a:latin typeface="Prata"/>
                        <a:sym typeface="Prata"/>
                      </a:rPr>
                      <a:t> </a:t>
                    </a:r>
                    <a:r>
                      <a:rPr lang="en-US" b="1" dirty="0" err="1">
                        <a:solidFill>
                          <a:srgbClr val="252E47"/>
                        </a:solidFill>
                        <a:latin typeface="Prata"/>
                        <a:sym typeface="Prata"/>
                      </a:rPr>
                      <a:t>sadržaj</a:t>
                    </a:r>
                    <a:endParaRPr lang="en-US" dirty="0"/>
                  </a:p>
                </p:txBody>
              </p:sp>
            </p:grpSp>
          </p:grpSp>
          <p:sp>
            <p:nvSpPr>
              <p:cNvPr id="14" name="Google Shape;4412;p84">
                <a:extLst>
                  <a:ext uri="{FF2B5EF4-FFF2-40B4-BE49-F238E27FC236}">
                    <a16:creationId xmlns:a16="http://schemas.microsoft.com/office/drawing/2014/main" id="{5229E90A-7AA8-9C25-575D-EDB300916437}"/>
                  </a:ext>
                </a:extLst>
              </p:cNvPr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4413;p84">
                <a:extLst>
                  <a:ext uri="{FF2B5EF4-FFF2-40B4-BE49-F238E27FC236}">
                    <a16:creationId xmlns:a16="http://schemas.microsoft.com/office/drawing/2014/main" id="{AEFE2A2A-FE8A-F640-06CD-15B33A465DAB}"/>
                  </a:ext>
                </a:extLst>
              </p:cNvPr>
              <p:cNvGrpSpPr/>
              <p:nvPr/>
            </p:nvGrpSpPr>
            <p:grpSpPr>
              <a:xfrm>
                <a:off x="785350" y="3586278"/>
                <a:ext cx="535311" cy="268445"/>
                <a:chOff x="785350" y="3586278"/>
                <a:chExt cx="535311" cy="268445"/>
              </a:xfrm>
            </p:grpSpPr>
            <p:grpSp>
              <p:nvGrpSpPr>
                <p:cNvPr id="51" name="Google Shape;4414;p84">
                  <a:extLst>
                    <a:ext uri="{FF2B5EF4-FFF2-40B4-BE49-F238E27FC236}">
                      <a16:creationId xmlns:a16="http://schemas.microsoft.com/office/drawing/2014/main" id="{8C9099E5-0E42-32EC-EE7D-440C55676D3C}"/>
                    </a:ext>
                  </a:extLst>
                </p:cNvPr>
                <p:cNvGrpSpPr/>
                <p:nvPr/>
              </p:nvGrpSpPr>
              <p:grpSpPr>
                <a:xfrm>
                  <a:off x="785350" y="3586278"/>
                  <a:ext cx="406690" cy="140482"/>
                  <a:chOff x="785350" y="3586278"/>
                  <a:chExt cx="406690" cy="140482"/>
                </a:xfrm>
              </p:grpSpPr>
              <p:sp>
                <p:nvSpPr>
                  <p:cNvPr id="55" name="Google Shape;4415;p84">
                    <a:extLst>
                      <a:ext uri="{FF2B5EF4-FFF2-40B4-BE49-F238E27FC236}">
                        <a16:creationId xmlns:a16="http://schemas.microsoft.com/office/drawing/2014/main" id="{8FBE79AE-263B-C19F-CB33-0DF3116D933A}"/>
                      </a:ext>
                    </a:extLst>
                  </p:cNvPr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" name="Google Shape;4416;p84">
                    <a:extLst>
                      <a:ext uri="{FF2B5EF4-FFF2-40B4-BE49-F238E27FC236}">
                        <a16:creationId xmlns:a16="http://schemas.microsoft.com/office/drawing/2014/main" id="{DC800946-C0B7-E759-44BF-358BFE2E5F89}"/>
                      </a:ext>
                    </a:extLst>
                  </p:cNvPr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" name="Google Shape;4417;p84">
                    <a:extLst>
                      <a:ext uri="{FF2B5EF4-FFF2-40B4-BE49-F238E27FC236}">
                        <a16:creationId xmlns:a16="http://schemas.microsoft.com/office/drawing/2014/main" id="{275A3124-31AB-D92F-ABE6-9F9BEA61C22F}"/>
                      </a:ext>
                    </a:extLst>
                  </p:cNvPr>
                  <p:cNvSpPr/>
                  <p:nvPr/>
                </p:nvSpPr>
                <p:spPr>
                  <a:xfrm>
                    <a:off x="882189" y="3586278"/>
                    <a:ext cx="309851" cy="140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252E47"/>
                      </a:buClr>
                      <a:buSzPts val="2400"/>
                      <a:buFont typeface="Prata"/>
                      <a:buNone/>
                      <a:tabLst/>
                      <a:defRPr/>
                    </a:pPr>
                    <a:r>
                      <a:rPr kumimoji="0" lang="pl-PL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Registracija i prijava na aplikaciju poliklinike </a:t>
                    </a:r>
                    <a:endParaRPr kumimoji="0" lang="en-US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52E47"/>
                      </a:solidFill>
                      <a:effectLst/>
                      <a:uLnTx/>
                      <a:uFillTx/>
                      <a:latin typeface="Prata"/>
                      <a:sym typeface="Prata"/>
                    </a:endParaRPr>
                  </a:p>
                </p:txBody>
              </p:sp>
            </p:grpSp>
            <p:grpSp>
              <p:nvGrpSpPr>
                <p:cNvPr id="52" name="Google Shape;4418;p84">
                  <a:extLst>
                    <a:ext uri="{FF2B5EF4-FFF2-40B4-BE49-F238E27FC236}">
                      <a16:creationId xmlns:a16="http://schemas.microsoft.com/office/drawing/2014/main" id="{A63FFB0A-8A09-B490-5E28-661C7F34ABA7}"/>
                    </a:ext>
                  </a:extLst>
                </p:cNvPr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53" name="Google Shape;4419;p84">
                    <a:extLst>
                      <a:ext uri="{FF2B5EF4-FFF2-40B4-BE49-F238E27FC236}">
                        <a16:creationId xmlns:a16="http://schemas.microsoft.com/office/drawing/2014/main" id="{0A1F2F3C-1438-104F-FF5B-B6376A15D8CB}"/>
                      </a:ext>
                    </a:extLst>
                  </p:cNvPr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4420;p84">
                    <a:extLst>
                      <a:ext uri="{FF2B5EF4-FFF2-40B4-BE49-F238E27FC236}">
                        <a16:creationId xmlns:a16="http://schemas.microsoft.com/office/drawing/2014/main" id="{68EA1D95-B3F6-C889-F1B8-30DF9EA7AF68}"/>
                      </a:ext>
                    </a:extLst>
                  </p:cNvPr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" name="Google Shape;4421;p84">
                <a:extLst>
                  <a:ext uri="{FF2B5EF4-FFF2-40B4-BE49-F238E27FC236}">
                    <a16:creationId xmlns:a16="http://schemas.microsoft.com/office/drawing/2014/main" id="{B0B3C248-AC1F-D416-6DD1-1FCB8777AA71}"/>
                  </a:ext>
                </a:extLst>
              </p:cNvPr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44" name="Google Shape;4422;p84">
                  <a:extLst>
                    <a:ext uri="{FF2B5EF4-FFF2-40B4-BE49-F238E27FC236}">
                      <a16:creationId xmlns:a16="http://schemas.microsoft.com/office/drawing/2014/main" id="{8661F91A-E2E9-5F20-F5FD-0EECEBC6C8DE}"/>
                    </a:ext>
                  </a:extLst>
                </p:cNvPr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49" name="Google Shape;4423;p84">
                    <a:extLst>
                      <a:ext uri="{FF2B5EF4-FFF2-40B4-BE49-F238E27FC236}">
                        <a16:creationId xmlns:a16="http://schemas.microsoft.com/office/drawing/2014/main" id="{02B3C6B8-874C-65BA-335A-BDDA0A41969C}"/>
                      </a:ext>
                    </a:extLst>
                  </p:cNvPr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4424;p84">
                    <a:extLst>
                      <a:ext uri="{FF2B5EF4-FFF2-40B4-BE49-F238E27FC236}">
                        <a16:creationId xmlns:a16="http://schemas.microsoft.com/office/drawing/2014/main" id="{5B7F8137-51D3-0761-1B4D-85D1ACEF4F1A}"/>
                      </a:ext>
                    </a:extLst>
                  </p:cNvPr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5" name="Google Shape;4425;p84">
                  <a:extLst>
                    <a:ext uri="{FF2B5EF4-FFF2-40B4-BE49-F238E27FC236}">
                      <a16:creationId xmlns:a16="http://schemas.microsoft.com/office/drawing/2014/main" id="{1561C7D5-02EE-54B0-3CDA-4EF74BCFBB0D}"/>
                    </a:ext>
                  </a:extLst>
                </p:cNvPr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46" name="Google Shape;4426;p84">
                    <a:extLst>
                      <a:ext uri="{FF2B5EF4-FFF2-40B4-BE49-F238E27FC236}">
                        <a16:creationId xmlns:a16="http://schemas.microsoft.com/office/drawing/2014/main" id="{29F7D356-98D0-43CD-6F41-63DD5496BE05}"/>
                      </a:ext>
                    </a:extLst>
                  </p:cNvPr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427;p84">
                    <a:extLst>
                      <a:ext uri="{FF2B5EF4-FFF2-40B4-BE49-F238E27FC236}">
                        <a16:creationId xmlns:a16="http://schemas.microsoft.com/office/drawing/2014/main" id="{3EFCE039-6A4D-7385-8D37-9AC67E7194AB}"/>
                      </a:ext>
                    </a:extLst>
                  </p:cNvPr>
                  <p:cNvSpPr/>
                  <p:nvPr/>
                </p:nvSpPr>
                <p:spPr>
                  <a:xfrm>
                    <a:off x="971385" y="4185661"/>
                    <a:ext cx="190156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252E47"/>
                      </a:buClr>
                      <a:buSzPts val="2400"/>
                      <a:buFont typeface="Prata"/>
                      <a:buNone/>
                      <a:tabLst/>
                      <a:defRPr/>
                    </a:pP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Studentske</a:t>
                    </a:r>
                    <a:r>
                      <a:rPr kumimoji="0" lang="en-US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 </a:t>
                    </a: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prakse</a:t>
                    </a:r>
                    <a:endParaRPr kumimoji="0" lang="en-US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52E47"/>
                      </a:solidFill>
                      <a:effectLst/>
                      <a:uLnTx/>
                      <a:uFillTx/>
                      <a:latin typeface="Prata"/>
                      <a:sym typeface="Prata"/>
                    </a:endParaRPr>
                  </a:p>
                </p:txBody>
              </p:sp>
              <p:sp>
                <p:nvSpPr>
                  <p:cNvPr id="48" name="Google Shape;4428;p84">
                    <a:extLst>
                      <a:ext uri="{FF2B5EF4-FFF2-40B4-BE49-F238E27FC236}">
                        <a16:creationId xmlns:a16="http://schemas.microsoft.com/office/drawing/2014/main" id="{4B0142E8-8C1E-3FE4-B241-22E57EB62912}"/>
                      </a:ext>
                    </a:extLst>
                  </p:cNvPr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0" name="Google Shape;4429;p84">
                <a:extLst>
                  <a:ext uri="{FF2B5EF4-FFF2-40B4-BE49-F238E27FC236}">
                    <a16:creationId xmlns:a16="http://schemas.microsoft.com/office/drawing/2014/main" id="{ECA47619-6F8B-592A-F04E-02702899BCF1}"/>
                  </a:ext>
                </a:extLst>
              </p:cNvPr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36" name="Google Shape;4430;p84">
                  <a:extLst>
                    <a:ext uri="{FF2B5EF4-FFF2-40B4-BE49-F238E27FC236}">
                      <a16:creationId xmlns:a16="http://schemas.microsoft.com/office/drawing/2014/main" id="{21C35EC6-3788-FFFF-5B67-5B197AF849B2}"/>
                    </a:ext>
                  </a:extLst>
                </p:cNvPr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42" name="Google Shape;4431;p84">
                    <a:extLst>
                      <a:ext uri="{FF2B5EF4-FFF2-40B4-BE49-F238E27FC236}">
                        <a16:creationId xmlns:a16="http://schemas.microsoft.com/office/drawing/2014/main" id="{86489D72-4FA4-AC2D-CBCB-0FABF6AFF1B1}"/>
                      </a:ext>
                    </a:extLst>
                  </p:cNvPr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432;p84">
                    <a:extLst>
                      <a:ext uri="{FF2B5EF4-FFF2-40B4-BE49-F238E27FC236}">
                        <a16:creationId xmlns:a16="http://schemas.microsoft.com/office/drawing/2014/main" id="{9A00EE85-8F60-4A99-E7D2-2371EEF8B521}"/>
                      </a:ext>
                    </a:extLst>
                  </p:cNvPr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" name="Google Shape;4433;p84">
                  <a:extLst>
                    <a:ext uri="{FF2B5EF4-FFF2-40B4-BE49-F238E27FC236}">
                      <a16:creationId xmlns:a16="http://schemas.microsoft.com/office/drawing/2014/main" id="{241E9295-5A88-83FD-11F2-1CF3A9AA815A}"/>
                    </a:ext>
                  </a:extLst>
                </p:cNvPr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38" name="Google Shape;4434;p84">
                    <a:extLst>
                      <a:ext uri="{FF2B5EF4-FFF2-40B4-BE49-F238E27FC236}">
                        <a16:creationId xmlns:a16="http://schemas.microsoft.com/office/drawing/2014/main" id="{22CBBCB5-205B-63B9-B7F3-7F5F55232C96}"/>
                      </a:ext>
                    </a:extLst>
                  </p:cNvPr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252E47"/>
                      </a:buClr>
                      <a:buSzPts val="2400"/>
                      <a:buFont typeface="Prata"/>
                      <a:buNone/>
                      <a:tabLst/>
                      <a:defRPr/>
                    </a:pPr>
                    <a:r>
                      <a:rPr kumimoji="0" lang="en-US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QA </a:t>
                    </a: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sesija</a:t>
                    </a:r>
                    <a:r>
                      <a:rPr kumimoji="0" lang="en-US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 </a:t>
                    </a: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i</a:t>
                    </a:r>
                    <a:r>
                      <a:rPr kumimoji="0" lang="en-US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 </a:t>
                    </a: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recenzije</a:t>
                    </a:r>
                    <a:r>
                      <a:rPr kumimoji="0" lang="en-US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 </a:t>
                    </a:r>
                  </a:p>
                </p:txBody>
              </p:sp>
              <p:grpSp>
                <p:nvGrpSpPr>
                  <p:cNvPr id="39" name="Google Shape;4435;p84">
                    <a:extLst>
                      <a:ext uri="{FF2B5EF4-FFF2-40B4-BE49-F238E27FC236}">
                        <a16:creationId xmlns:a16="http://schemas.microsoft.com/office/drawing/2014/main" id="{D992D228-8B5D-FF05-144E-38EDD181E006}"/>
                      </a:ext>
                    </a:extLst>
                  </p:cNvPr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40" name="Google Shape;4436;p84">
                      <a:extLst>
                        <a:ext uri="{FF2B5EF4-FFF2-40B4-BE49-F238E27FC236}">
                          <a16:creationId xmlns:a16="http://schemas.microsoft.com/office/drawing/2014/main" id="{DD89471E-FF85-D909-DCC9-DB26959AB2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" name="Google Shape;4437;p84">
                      <a:extLst>
                        <a:ext uri="{FF2B5EF4-FFF2-40B4-BE49-F238E27FC236}">
                          <a16:creationId xmlns:a16="http://schemas.microsoft.com/office/drawing/2014/main" id="{4C781BF2-72F8-C5A9-77D3-D59F82EF0A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1" name="Google Shape;4438;p84">
                <a:extLst>
                  <a:ext uri="{FF2B5EF4-FFF2-40B4-BE49-F238E27FC236}">
                    <a16:creationId xmlns:a16="http://schemas.microsoft.com/office/drawing/2014/main" id="{0B612534-9D15-F4EB-69FB-7EAF3573AB8B}"/>
                  </a:ext>
                </a:extLst>
              </p:cNvPr>
              <p:cNvGrpSpPr/>
              <p:nvPr/>
            </p:nvGrpSpPr>
            <p:grpSpPr>
              <a:xfrm>
                <a:off x="724986" y="3796389"/>
                <a:ext cx="532950" cy="306295"/>
                <a:chOff x="724986" y="3796389"/>
                <a:chExt cx="532950" cy="306295"/>
              </a:xfrm>
            </p:grpSpPr>
            <p:grpSp>
              <p:nvGrpSpPr>
                <p:cNvPr id="22" name="Google Shape;4439;p84">
                  <a:extLst>
                    <a:ext uri="{FF2B5EF4-FFF2-40B4-BE49-F238E27FC236}">
                      <a16:creationId xmlns:a16="http://schemas.microsoft.com/office/drawing/2014/main" id="{6033C76E-979B-D8CA-72C5-2565F1FFA07E}"/>
                    </a:ext>
                  </a:extLst>
                </p:cNvPr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34" name="Google Shape;4440;p84">
                    <a:extLst>
                      <a:ext uri="{FF2B5EF4-FFF2-40B4-BE49-F238E27FC236}">
                        <a16:creationId xmlns:a16="http://schemas.microsoft.com/office/drawing/2014/main" id="{8122C4EF-4CA6-81DA-F455-B7AE187D1744}"/>
                      </a:ext>
                    </a:extLst>
                  </p:cNvPr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4441;p84">
                    <a:extLst>
                      <a:ext uri="{FF2B5EF4-FFF2-40B4-BE49-F238E27FC236}">
                        <a16:creationId xmlns:a16="http://schemas.microsoft.com/office/drawing/2014/main" id="{04A7E0BA-8A82-39D5-E953-61C469BF55EB}"/>
                      </a:ext>
                    </a:extLst>
                  </p:cNvPr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" name="Google Shape;4442;p84">
                  <a:extLst>
                    <a:ext uri="{FF2B5EF4-FFF2-40B4-BE49-F238E27FC236}">
                      <a16:creationId xmlns:a16="http://schemas.microsoft.com/office/drawing/2014/main" id="{675295B4-D0BA-E895-5632-1A423BC5A97F}"/>
                    </a:ext>
                  </a:extLst>
                </p:cNvPr>
                <p:cNvGrpSpPr/>
                <p:nvPr/>
              </p:nvGrpSpPr>
              <p:grpSpPr>
                <a:xfrm>
                  <a:off x="882189" y="3796389"/>
                  <a:ext cx="375747" cy="306295"/>
                  <a:chOff x="882189" y="3796389"/>
                  <a:chExt cx="375747" cy="306295"/>
                </a:xfrm>
              </p:grpSpPr>
              <p:grpSp>
                <p:nvGrpSpPr>
                  <p:cNvPr id="27" name="Google Shape;4443;p84">
                    <a:extLst>
                      <a:ext uri="{FF2B5EF4-FFF2-40B4-BE49-F238E27FC236}">
                        <a16:creationId xmlns:a16="http://schemas.microsoft.com/office/drawing/2014/main" id="{891518D4-6510-5A0A-BEC8-4B7FE8C689D6}"/>
                      </a:ext>
                    </a:extLst>
                  </p:cNvPr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30" name="Google Shape;4444;p84">
                      <a:extLst>
                        <a:ext uri="{FF2B5EF4-FFF2-40B4-BE49-F238E27FC236}">
                          <a16:creationId xmlns:a16="http://schemas.microsoft.com/office/drawing/2014/main" id="{47C3ADA2-07E9-AF14-5FDE-F6E850C9EE5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32" name="Google Shape;4445;p84">
                        <a:extLst>
                          <a:ext uri="{FF2B5EF4-FFF2-40B4-BE49-F238E27FC236}">
                            <a16:creationId xmlns:a16="http://schemas.microsoft.com/office/drawing/2014/main" id="{10D96ADB-CBDA-0BB2-2198-BDBA67F2A9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3" name="Google Shape;4446;p84">
                        <a:extLst>
                          <a:ext uri="{FF2B5EF4-FFF2-40B4-BE49-F238E27FC236}">
                            <a16:creationId xmlns:a16="http://schemas.microsoft.com/office/drawing/2014/main" id="{1065DDE4-955F-D573-EF37-950482A479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31" name="Google Shape;4447;p84">
                      <a:extLst>
                        <a:ext uri="{FF2B5EF4-FFF2-40B4-BE49-F238E27FC236}">
                          <a16:creationId xmlns:a16="http://schemas.microsoft.com/office/drawing/2014/main" id="{53B0179C-AB99-EBDB-ECAA-210ED49B51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28" name="Google Shape;4448;p84">
                    <a:extLst>
                      <a:ext uri="{FF2B5EF4-FFF2-40B4-BE49-F238E27FC236}">
                        <a16:creationId xmlns:a16="http://schemas.microsoft.com/office/drawing/2014/main" id="{F0D08D0B-8312-2734-F754-72CF6E54393C}"/>
                      </a:ext>
                    </a:extLst>
                  </p:cNvPr>
                  <p:cNvSpPr/>
                  <p:nvPr/>
                </p:nvSpPr>
                <p:spPr>
                  <a:xfrm>
                    <a:off x="906290" y="3999967"/>
                    <a:ext cx="190035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252E47"/>
                      </a:buClr>
                      <a:buSzPts val="2400"/>
                      <a:buFont typeface="Prata"/>
                      <a:buNone/>
                      <a:tabLst/>
                      <a:defRPr/>
                    </a:pP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Upravljanje</a:t>
                    </a:r>
                    <a:r>
                      <a:rPr kumimoji="0" lang="en-US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 </a:t>
                    </a: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lijekovima</a:t>
                    </a:r>
                    <a:endParaRPr kumimoji="0" lang="en-US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52E47"/>
                      </a:solidFill>
                      <a:effectLst/>
                      <a:uLnTx/>
                      <a:uFillTx/>
                      <a:latin typeface="Prata"/>
                      <a:sym typeface="Prata"/>
                    </a:endParaRPr>
                  </a:p>
                </p:txBody>
              </p:sp>
              <p:sp>
                <p:nvSpPr>
                  <p:cNvPr id="29" name="Google Shape;4449;p84">
                    <a:extLst>
                      <a:ext uri="{FF2B5EF4-FFF2-40B4-BE49-F238E27FC236}">
                        <a16:creationId xmlns:a16="http://schemas.microsoft.com/office/drawing/2014/main" id="{65A8A6C7-C774-F5C5-294E-43E68609D16A}"/>
                      </a:ext>
                    </a:extLst>
                  </p:cNvPr>
                  <p:cNvSpPr/>
                  <p:nvPr/>
                </p:nvSpPr>
                <p:spPr>
                  <a:xfrm>
                    <a:off x="882189" y="3796389"/>
                    <a:ext cx="218717" cy="106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252E47"/>
                      </a:buClr>
                      <a:buSzPts val="2400"/>
                      <a:buFont typeface="Prata"/>
                      <a:buNone/>
                      <a:tabLst/>
                      <a:defRPr/>
                    </a:pP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Upravljanje</a:t>
                    </a:r>
                    <a:r>
                      <a:rPr kumimoji="0" lang="en-US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 </a:t>
                    </a:r>
                    <a:r>
                      <a:rPr kumimoji="0" lang="en-US" b="1" i="0" u="none" strike="noStrike" kern="0" cap="none" spc="0" normalizeH="0" baseline="0" noProof="0" dirty="0" err="1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rezervacijama</a:t>
                    </a:r>
                    <a:r>
                      <a:rPr kumimoji="0" lang="en-US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52E47"/>
                        </a:solidFill>
                        <a:effectLst/>
                        <a:uLnTx/>
                        <a:uFillTx/>
                        <a:latin typeface="Prata"/>
                        <a:sym typeface="Prata"/>
                      </a:rPr>
                      <a:t> </a:t>
                    </a:r>
                  </a:p>
                </p:txBody>
              </p:sp>
            </p:grpSp>
            <p:grpSp>
              <p:nvGrpSpPr>
                <p:cNvPr id="24" name="Google Shape;4450;p84">
                  <a:extLst>
                    <a:ext uri="{FF2B5EF4-FFF2-40B4-BE49-F238E27FC236}">
                      <a16:creationId xmlns:a16="http://schemas.microsoft.com/office/drawing/2014/main" id="{C2D574D2-8714-82D6-891A-E875EEAC40A7}"/>
                    </a:ext>
                  </a:extLst>
                </p:cNvPr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25" name="Google Shape;4451;p84">
                    <a:extLst>
                      <a:ext uri="{FF2B5EF4-FFF2-40B4-BE49-F238E27FC236}">
                        <a16:creationId xmlns:a16="http://schemas.microsoft.com/office/drawing/2014/main" id="{42A8DDBC-18BA-9C70-5678-BC98B0E95A90}"/>
                      </a:ext>
                    </a:extLst>
                  </p:cNvPr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4452;p84">
                    <a:extLst>
                      <a:ext uri="{FF2B5EF4-FFF2-40B4-BE49-F238E27FC236}">
                        <a16:creationId xmlns:a16="http://schemas.microsoft.com/office/drawing/2014/main" id="{EB0DACCD-594C-C126-CE0D-08ECE2FD1F11}"/>
                      </a:ext>
                    </a:extLst>
                  </p:cNvPr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891F038-D9D1-174F-19AF-2CF251E2B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365" y="-15349"/>
            <a:ext cx="801244" cy="805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lika 1">
            <a:extLst>
              <a:ext uri="{FF2B5EF4-FFF2-40B4-BE49-F238E27FC236}">
                <a16:creationId xmlns:a16="http://schemas.microsoft.com/office/drawing/2014/main" id="{9CFF53DE-FDDA-2CC8-415B-625DA9FEC3BE}"/>
              </a:ext>
            </a:extLst>
          </p:cNvPr>
          <p:cNvPicPr/>
          <p:nvPr/>
        </p:nvPicPr>
        <p:blipFill>
          <a:blip r:embed="rId3">
            <a:clrChange>
              <a:clrFrom>
                <a:srgbClr val="252E47"/>
              </a:clrFrom>
              <a:clrTo>
                <a:srgbClr val="252E47">
                  <a:alpha val="0"/>
                </a:srgbClr>
              </a:clrTo>
            </a:clrChange>
            <a:duotone>
              <a:prstClr val="black"/>
              <a:srgbClr val="252E47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" y="79423"/>
            <a:ext cx="745120" cy="737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62491385"/>
      </p:ext>
    </p:extLst>
  </p:cSld>
  <p:clrMapOvr>
    <a:masterClrMapping/>
  </p:clrMapOvr>
</p:sld>
</file>

<file path=ppt/theme/theme1.xml><?xml version="1.0" encoding="utf-8"?>
<a:theme xmlns:a="http://schemas.openxmlformats.org/drawingml/2006/main" name="Animated Healthcare Center by Slidesgo">
  <a:themeElements>
    <a:clrScheme name="Simple Light">
      <a:dk1>
        <a:srgbClr val="252E47"/>
      </a:dk1>
      <a:lt1>
        <a:srgbClr val="FFFFFF"/>
      </a:lt1>
      <a:dk2>
        <a:srgbClr val="F8F5EC"/>
      </a:dk2>
      <a:lt2>
        <a:srgbClr val="ECE9E1"/>
      </a:lt2>
      <a:accent1>
        <a:srgbClr val="DADAC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52E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786</TotalTime>
  <Words>717</Words>
  <Application>Microsoft Office PowerPoint</Application>
  <PresentationFormat>On-screen Show (16:9)</PresentationFormat>
  <Paragraphs>140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Exo</vt:lpstr>
      <vt:lpstr>Nunito</vt:lpstr>
      <vt:lpstr>Prata</vt:lpstr>
      <vt:lpstr>Animated Healthcare Center by Slidesgo</vt:lpstr>
      <vt:lpstr>Informacioni sistem poliklinike ADEK</vt:lpstr>
      <vt:lpstr>03</vt:lpstr>
      <vt:lpstr>Uvod</vt:lpstr>
      <vt:lpstr>Opis i namjena sistema</vt:lpstr>
      <vt:lpstr>Plan izvedbe projekta</vt:lpstr>
      <vt:lpstr>Akteri sistema</vt:lpstr>
      <vt:lpstr>Ciljevi projekta</vt:lpstr>
      <vt:lpstr>Opis problema</vt:lpstr>
      <vt:lpstr>Poslovni procesi</vt:lpstr>
      <vt:lpstr>Funkcionalni zahtjevi</vt:lpstr>
      <vt:lpstr>Nefunkcionalni zahtjevi</vt:lpstr>
      <vt:lpstr>Rješenje problema</vt:lpstr>
      <vt:lpstr>Arhitekturalni stek</vt:lpstr>
      <vt:lpstr>PowerPoint Presentation</vt:lpstr>
      <vt:lpstr>Opis korištenih tehnologija</vt:lpstr>
      <vt:lpstr>Zakonska ograničenja</vt:lpstr>
      <vt:lpstr>Hardverska i softverska ograničenja</vt:lpstr>
      <vt:lpstr>Rezultati</vt:lpstr>
      <vt:lpstr>Prototipi sistema</vt:lpstr>
      <vt:lpstr>Zaključak</vt:lpstr>
      <vt:lpstr>Zaključak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Informacioni sistem poliklinike Adek</dc:title>
  <cp:lastModifiedBy>Elvir Vlahovljak</cp:lastModifiedBy>
  <cp:revision>49</cp:revision>
  <dcterms:modified xsi:type="dcterms:W3CDTF">2023-06-02T18:21:09Z</dcterms:modified>
</cp:coreProperties>
</file>